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embeddings/oleObject1.bin" ContentType="application/vnd.openxmlformats-officedocument.oleObject"/>
  <Override PartName="/ppt/embeddings/oleObject2.bin" ContentType="application/vnd.openxmlformats-officedocument.oleObject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embeddings/oleObject3.bin" ContentType="application/vnd.openxmlformats-officedocument.oleObject"/>
  <Override PartName="/ppt/embeddings/oleObject4.bin" ContentType="application/vnd.openxmlformats-officedocument.oleObject"/>
  <Override PartName="/ppt/embeddings/oleObject5.bin" ContentType="application/vnd.openxmlformats-officedocument.oleObject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embeddings/oleObject6.bin" ContentType="application/vnd.openxmlformats-officedocument.oleObject"/>
  <Override PartName="/ppt/embeddings/oleObject7.bin" ContentType="application/vnd.openxmlformats-officedocument.oleObject"/>
  <Override PartName="/ppt/notesSlides/notesSlide12.xml" ContentType="application/vnd.openxmlformats-officedocument.presentationml.notesSlide+xml"/>
  <Override PartName="/ppt/embeddings/oleObject8.bin" ContentType="application/vnd.openxmlformats-officedocument.oleObject"/>
  <Override PartName="/ppt/embeddings/oleObject9.bin" ContentType="application/vnd.openxmlformats-officedocument.oleObject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embeddings/oleObject10.bin" ContentType="application/vnd.openxmlformats-officedocument.oleObject"/>
  <Override PartName="/ppt/notesSlides/notesSlide22.xml" ContentType="application/vnd.openxmlformats-officedocument.presentationml.notesSlide+xml"/>
  <Override PartName="/ppt/embeddings/oleObject11.bin" ContentType="application/vnd.openxmlformats-officedocument.oleObject"/>
  <Override PartName="/ppt/embeddings/oleObject12.bin" ContentType="application/vnd.openxmlformats-officedocument.oleObject"/>
  <Override PartName="/ppt/embeddings/oleObject13.bin" ContentType="application/vnd.openxmlformats-officedocument.oleObject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61" r:id="rId4"/>
    <p:sldId id="264" r:id="rId5"/>
    <p:sldId id="265" r:id="rId6"/>
    <p:sldId id="266" r:id="rId7"/>
    <p:sldId id="267" r:id="rId8"/>
    <p:sldId id="286" r:id="rId9"/>
    <p:sldId id="287" r:id="rId10"/>
    <p:sldId id="268" r:id="rId11"/>
    <p:sldId id="269" r:id="rId12"/>
    <p:sldId id="270" r:id="rId13"/>
    <p:sldId id="271" r:id="rId14"/>
    <p:sldId id="288" r:id="rId15"/>
    <p:sldId id="272" r:id="rId16"/>
    <p:sldId id="273" r:id="rId17"/>
    <p:sldId id="292" r:id="rId18"/>
    <p:sldId id="294" r:id="rId19"/>
    <p:sldId id="274" r:id="rId20"/>
    <p:sldId id="276" r:id="rId21"/>
    <p:sldId id="277" r:id="rId22"/>
    <p:sldId id="293" r:id="rId23"/>
    <p:sldId id="281" r:id="rId24"/>
    <p:sldId id="284" r:id="rId25"/>
    <p:sldId id="285" r:id="rId26"/>
    <p:sldId id="290" r:id="rId27"/>
    <p:sldId id="279" r:id="rId28"/>
    <p:sldId id="280" r:id="rId29"/>
    <p:sldId id="278" r:id="rId30"/>
    <p:sldId id="289" r:id="rId31"/>
    <p:sldId id="291" r:id="rId32"/>
    <p:sldId id="282" r:id="rId33"/>
    <p:sldId id="275" r:id="rId34"/>
    <p:sldId id="259" r:id="rId35"/>
  </p:sldIdLst>
  <p:sldSz cx="9144000" cy="6858000" type="screen4x3"/>
  <p:notesSz cx="7315200" cy="9601200"/>
  <p:custDataLst>
    <p:tags r:id="rId38"/>
  </p:custDataLst>
  <p:defaultTextStyle>
    <a:defPPr>
      <a:defRPr lang="da-DK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-110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pitchFamily="-110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5A3A"/>
    <a:srgbClr val="335E3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012" autoAdjust="0"/>
  </p:normalViewPr>
  <p:slideViewPr>
    <p:cSldViewPr>
      <p:cViewPr varScale="1">
        <p:scale>
          <a:sx n="81" d="100"/>
          <a:sy n="81" d="100"/>
        </p:scale>
        <p:origin x="-124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0" d="100"/>
        <a:sy n="200" d="100"/>
      </p:scale>
      <p:origin x="0" y="160"/>
    </p:cViewPr>
  </p:notesTextViewPr>
  <p:notesViewPr>
    <p:cSldViewPr>
      <p:cViewPr varScale="1">
        <p:scale>
          <a:sx n="66" d="100"/>
          <a:sy n="66" d="100"/>
        </p:scale>
        <p:origin x="19" y="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tags" Target="tags/tag1.xml"/><Relationship Id="rId39" Type="http://schemas.openxmlformats.org/officeDocument/2006/relationships/presProps" Target="presProps.xml"/><Relationship Id="rId40" Type="http://schemas.openxmlformats.org/officeDocument/2006/relationships/viewProps" Target="viewProps.xml"/><Relationship Id="rId41" Type="http://schemas.openxmlformats.org/officeDocument/2006/relationships/theme" Target="theme/theme1.xml"/><Relationship Id="rId42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emf"/><Relationship Id="rId2" Type="http://schemas.openxmlformats.org/officeDocument/2006/relationships/image" Target="../media/image5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Relationship Id="rId2" Type="http://schemas.openxmlformats.org/officeDocument/2006/relationships/image" Target="../media/image14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Relationship Id="rId2" Type="http://schemas.openxmlformats.org/officeDocument/2006/relationships/image" Target="../media/image16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Relationship Id="rId2" Type="http://schemas.openxmlformats.org/officeDocument/2006/relationships/image" Target="../media/image26.emf"/><Relationship Id="rId3" Type="http://schemas.openxmlformats.org/officeDocument/2006/relationships/image" Target="../media/image27.emf"/></Relationships>
</file>

<file path=ppt/media/image1.png>
</file>

<file path=ppt/media/image11.tiff>
</file>

<file path=ppt/media/image12.png>
</file>

<file path=ppt/media/image17.tiff>
</file>

<file path=ppt/media/image18.tiff>
</file>

<file path=ppt/media/image19.tiff>
</file>

<file path=ppt/media/image2.jpeg>
</file>

<file path=ppt/media/image20.tiff>
</file>

<file path=ppt/media/image21.tiff>
</file>

<file path=ppt/media/image22.tiff>
</file>

<file path=ppt/media/image23.tiff>
</file>

<file path=ppt/media/image28.tiff>
</file>

<file path=ppt/media/image29.tiff>
</file>

<file path=ppt/media/image3.tiff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da-DK"/>
          </a:p>
        </p:txBody>
      </p:sp>
      <p:sp>
        <p:nvSpPr>
          <p:cNvPr id="2150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3375" y="0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da-DK"/>
          </a:p>
        </p:txBody>
      </p:sp>
      <p:sp>
        <p:nvSpPr>
          <p:cNvPr id="2150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7300" y="720725"/>
            <a:ext cx="4800600" cy="36004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2150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60888"/>
            <a:ext cx="5851525" cy="43195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2151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da-DK"/>
          </a:p>
        </p:txBody>
      </p:sp>
      <p:sp>
        <p:nvSpPr>
          <p:cNvPr id="2151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3375" y="9120188"/>
            <a:ext cx="3170238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186D1ADC-26B8-E543-BBE5-C8FBE09B11D5}" type="slidenum">
              <a:rPr lang="da-DK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9373627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10" charset="0"/>
        <a:ea typeface="ＭＳ Ｐゴシック" pitchFamily="-110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A42890BD-22F7-1948-BFDD-4BDEC31E4683}" type="slidenum">
              <a:rPr lang="da-DK"/>
              <a:pPr/>
              <a:t>1</a:t>
            </a:fld>
            <a:endParaRPr lang="da-DK"/>
          </a:p>
        </p:txBody>
      </p:sp>
      <p:sp>
        <p:nvSpPr>
          <p:cNvPr id="256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Forelæsning</a:t>
            </a:r>
            <a:r>
              <a:rPr lang="en-US" dirty="0" smtClean="0"/>
              <a:t>: 21</a:t>
            </a:r>
            <a:r>
              <a:rPr lang="en-US" baseline="0" dirty="0" smtClean="0"/>
              <a:t> </a:t>
            </a:r>
            <a:r>
              <a:rPr lang="en-US" dirty="0" smtClean="0"/>
              <a:t>(2014)</a:t>
            </a:r>
            <a:endParaRPr lang="en-US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Left figure: Notice that each cell is 4x4 pixels for illustration</a:t>
            </a:r>
          </a:p>
          <a:p>
            <a:endParaRPr lang="en-US" dirty="0" smtClean="0"/>
          </a:p>
          <a:p>
            <a:r>
              <a:rPr lang="en-US" dirty="0" smtClean="0"/>
              <a:t>A Block is similar to</a:t>
            </a:r>
            <a:r>
              <a:rPr lang="en-US" baseline="0" dirty="0" smtClean="0"/>
              <a:t> a SIFT descriptor, except that it is smaller</a:t>
            </a:r>
          </a:p>
          <a:p>
            <a:endParaRPr lang="en-US" baseline="0" dirty="0" smtClean="0"/>
          </a:p>
          <a:p>
            <a:r>
              <a:rPr lang="en-US" baseline="0" dirty="0" smtClean="0"/>
              <a:t>Four blocks cover each cell (except at borders we need a wider border)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10</a:t>
            </a:fld>
            <a:endParaRPr lang="da-DK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Ignore</a:t>
            </a:r>
            <a:r>
              <a:rPr lang="en-US" baseline="0" dirty="0" smtClean="0"/>
              <a:t> orientation sign (make a drawing of equivalent vectors)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11</a:t>
            </a:fld>
            <a:endParaRPr lang="da-DK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Epsilon to avoid</a:t>
            </a:r>
            <a:r>
              <a:rPr lang="en-US" baseline="0" dirty="0" smtClean="0"/>
              <a:t> zero gradients in flat image regions. This is an issue for dense approaches usually not for interest point based approaches (except for maybe MSER)</a:t>
            </a:r>
          </a:p>
          <a:p>
            <a:r>
              <a:rPr lang="en-US" baseline="0" dirty="0" smtClean="0"/>
              <a:t>Peak clipping = hysteresis</a:t>
            </a:r>
          </a:p>
          <a:p>
            <a:r>
              <a:rPr lang="en-US" baseline="0" dirty="0" smtClean="0"/>
              <a:t>After normalization each cell contributes to 4 blocks (normalization over a bigger area)</a:t>
            </a:r>
            <a:endParaRPr lang="en-US" dirty="0" smtClean="0"/>
          </a:p>
          <a:p>
            <a:r>
              <a:rPr lang="en-US" dirty="0" smtClean="0"/>
              <a:t>More on classifiers in </a:t>
            </a:r>
            <a:r>
              <a:rPr lang="en-US" dirty="0" err="1" smtClean="0"/>
              <a:t>StatML</a:t>
            </a:r>
            <a:r>
              <a:rPr lang="en-US" dirty="0" smtClean="0"/>
              <a:t>, but we can think of it as learning a filter for the detection window feature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12</a:t>
            </a:fld>
            <a:endParaRPr lang="da-DK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From left to right:</a:t>
            </a:r>
          </a:p>
          <a:p>
            <a:pPr marL="228600" indent="-228600">
              <a:buFont typeface="+mj-lt"/>
              <a:buAutoNum type="alphaLcParenR"/>
            </a:pPr>
            <a:r>
              <a:rPr lang="en-US" dirty="0" smtClean="0"/>
              <a:t>Average gradient</a:t>
            </a:r>
            <a:r>
              <a:rPr lang="en-US" baseline="0" dirty="0" smtClean="0"/>
              <a:t> image over all training images (a “ghost” of the training set)</a:t>
            </a:r>
          </a:p>
          <a:p>
            <a:pPr marL="228600" indent="-228600">
              <a:buAutoNum type="alphaLcParenR"/>
            </a:pPr>
            <a:r>
              <a:rPr lang="en-US" baseline="0" dirty="0" smtClean="0"/>
              <a:t>Maximum positive SVM weights per </a:t>
            </a:r>
            <a:r>
              <a:rPr lang="en-US" baseline="0" dirty="0" smtClean="0"/>
              <a:t>block (most likely pedestrian)</a:t>
            </a:r>
            <a:endParaRPr lang="en-US" baseline="0" dirty="0" smtClean="0"/>
          </a:p>
          <a:p>
            <a:pPr marL="228600" indent="-228600">
              <a:buAutoNum type="alphaLcParenR"/>
            </a:pPr>
            <a:r>
              <a:rPr lang="en-US" baseline="0" dirty="0" smtClean="0"/>
              <a:t>Minimum negative SVM weights per </a:t>
            </a:r>
            <a:r>
              <a:rPr lang="en-US" baseline="0" dirty="0" smtClean="0"/>
              <a:t>block (most likely non</a:t>
            </a:r>
            <a:r>
              <a:rPr lang="en-US" baseline="0" smtClean="0"/>
              <a:t>-pedestrian)</a:t>
            </a:r>
            <a:endParaRPr lang="en-US" baseline="0" dirty="0" smtClean="0"/>
          </a:p>
          <a:p>
            <a:pPr marL="228600" indent="-228600">
              <a:buAutoNum type="alphaLcParenR"/>
            </a:pPr>
            <a:r>
              <a:rPr lang="en-US" baseline="0" dirty="0" smtClean="0"/>
              <a:t>Test image</a:t>
            </a:r>
          </a:p>
          <a:p>
            <a:pPr marL="228600" indent="-228600">
              <a:buAutoNum type="alphaLcParenR"/>
            </a:pPr>
            <a:r>
              <a:rPr lang="en-US" dirty="0" err="1" smtClean="0"/>
              <a:t>HoG</a:t>
            </a:r>
            <a:r>
              <a:rPr lang="en-US" dirty="0" smtClean="0"/>
              <a:t> (for each block</a:t>
            </a:r>
            <a:r>
              <a:rPr lang="en-US" baseline="0" dirty="0" smtClean="0"/>
              <a:t> accumulate the 4 cell histograms) </a:t>
            </a:r>
            <a:endParaRPr lang="en-US" dirty="0" smtClean="0"/>
          </a:p>
          <a:p>
            <a:pPr marL="228600" indent="-228600">
              <a:buAutoNum type="alphaLcParenR"/>
            </a:pPr>
            <a:r>
              <a:rPr lang="en-US" dirty="0" smtClean="0"/>
              <a:t>And </a:t>
            </a:r>
            <a:r>
              <a:rPr lang="en-US" dirty="0" err="1" smtClean="0"/>
              <a:t>g</a:t>
            </a:r>
            <a:r>
              <a:rPr lang="en-US" dirty="0" smtClean="0"/>
              <a:t>) </a:t>
            </a:r>
            <a:r>
              <a:rPr lang="en-US" dirty="0" err="1" smtClean="0"/>
              <a:t>HoG</a:t>
            </a:r>
            <a:r>
              <a:rPr lang="en-US" dirty="0" smtClean="0"/>
              <a:t> weighted</a:t>
            </a:r>
            <a:r>
              <a:rPr lang="en-US" baseline="0" dirty="0" smtClean="0"/>
              <a:t> by SVM positive / negative weights (positive and negative class)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13</a:t>
            </a:fld>
            <a:endParaRPr lang="da-DK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is what </a:t>
            </a:r>
            <a:r>
              <a:rPr lang="en-US" dirty="0" err="1" smtClean="0"/>
              <a:t>HoG</a:t>
            </a:r>
            <a:r>
              <a:rPr lang="en-US" baseline="0" dirty="0" smtClean="0"/>
              <a:t> sees</a:t>
            </a:r>
          </a:p>
          <a:p>
            <a:endParaRPr lang="en-US" baseline="0" dirty="0" smtClean="0"/>
          </a:p>
          <a:p>
            <a:r>
              <a:rPr lang="en-US" baseline="0" dirty="0" smtClean="0"/>
              <a:t>Reconstructions from the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 features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414492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Train classifier on images of the size of detection windows with known</a:t>
            </a:r>
            <a:r>
              <a:rPr lang="en-US" baseline="0" dirty="0" smtClean="0"/>
              <a:t> labels. Both human and non-human examples must be given.</a:t>
            </a:r>
          </a:p>
          <a:p>
            <a:r>
              <a:rPr lang="en-US" baseline="0" dirty="0" smtClean="0"/>
              <a:t>Training done at fixed scale / window size. Query at multiple scales.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15</a:t>
            </a:fld>
            <a:endParaRPr lang="da-DK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datasets: MIT and INRIA</a:t>
            </a:r>
          </a:p>
          <a:p>
            <a:r>
              <a:rPr lang="en-US" dirty="0" smtClean="0"/>
              <a:t>Miss rate: 1-recall</a:t>
            </a:r>
            <a:r>
              <a:rPr lang="en-US" baseline="0" dirty="0" smtClean="0"/>
              <a:t> = </a:t>
            </a:r>
            <a:r>
              <a:rPr lang="en-US" baseline="0" dirty="0" err="1" smtClean="0"/>
              <a:t>FalseNeg</a:t>
            </a:r>
            <a:r>
              <a:rPr lang="en-US" baseline="0" dirty="0" smtClean="0"/>
              <a:t> / (</a:t>
            </a:r>
            <a:r>
              <a:rPr lang="en-US" baseline="0" dirty="0" err="1" smtClean="0"/>
              <a:t>TruePos</a:t>
            </a:r>
            <a:r>
              <a:rPr lang="en-US" baseline="0" dirty="0" smtClean="0"/>
              <a:t> + </a:t>
            </a:r>
            <a:r>
              <a:rPr lang="en-US" baseline="0" dirty="0" err="1" smtClean="0"/>
              <a:t>FalseNeg</a:t>
            </a:r>
            <a:r>
              <a:rPr lang="en-US" baseline="0" dirty="0" smtClean="0"/>
              <a:t>) : Lower values are better. We do not want to miss any positives because there are fewer of these than negatives. See confusion matrix.</a:t>
            </a:r>
            <a:endParaRPr lang="en-US" dirty="0" smtClean="0"/>
          </a:p>
          <a:p>
            <a:r>
              <a:rPr lang="en-US" dirty="0" smtClean="0"/>
              <a:t>Results: </a:t>
            </a:r>
            <a:r>
              <a:rPr lang="en-US" dirty="0" err="1" smtClean="0"/>
              <a:t>HoG</a:t>
            </a:r>
            <a:r>
              <a:rPr lang="en-US" dirty="0" smtClean="0"/>
              <a:t> (Lin. R-</a:t>
            </a:r>
            <a:r>
              <a:rPr lang="en-US" dirty="0" err="1" smtClean="0"/>
              <a:t>HoG</a:t>
            </a:r>
            <a:r>
              <a:rPr lang="en-US" dirty="0" smtClean="0"/>
              <a:t>)</a:t>
            </a:r>
            <a:r>
              <a:rPr lang="en-US" baseline="0" dirty="0" smtClean="0"/>
              <a:t> with a regular grid does better than previous methods and other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 variants for this problem. By tweaking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 one can get slightly better performance (read the paper for details)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16</a:t>
            </a:fld>
            <a:endParaRPr lang="da-DK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Confusion matrix: Summary of frequencies of different types of errors performed by the classifier.</a:t>
            </a:r>
          </a:p>
          <a:p>
            <a:r>
              <a:rPr lang="en-US" dirty="0" smtClean="0"/>
              <a:t>TPR (True Positive</a:t>
            </a:r>
            <a:r>
              <a:rPr lang="en-US" baseline="0" dirty="0" smtClean="0"/>
              <a:t> Rate)</a:t>
            </a:r>
            <a:r>
              <a:rPr lang="en-US" dirty="0" smtClean="0"/>
              <a:t>: Sensitivity</a:t>
            </a:r>
            <a:r>
              <a:rPr lang="en-US" baseline="0" dirty="0" smtClean="0"/>
              <a:t> or Recall. Ratio between true positives and all positives. Perfect classifier TPR = 1.</a:t>
            </a:r>
          </a:p>
          <a:p>
            <a:r>
              <a:rPr lang="en-US" baseline="0" dirty="0" smtClean="0"/>
              <a:t>FPR (False Positive Rate): 1-specificity. Ratio between false positives and all negatives. Perfect classifier FPR = 0.</a:t>
            </a:r>
          </a:p>
          <a:p>
            <a:r>
              <a:rPr lang="en-US" baseline="0" dirty="0" smtClean="0"/>
              <a:t>Random guess: Equal amount of False positives and False negatives errors.</a:t>
            </a:r>
          </a:p>
          <a:p>
            <a:r>
              <a:rPr lang="en-US" baseline="0" dirty="0" smtClean="0"/>
              <a:t>As we vary </a:t>
            </a:r>
            <a:r>
              <a:rPr lang="en-US" baseline="0" dirty="0" err="1" smtClean="0"/>
              <a:t>r</a:t>
            </a:r>
            <a:r>
              <a:rPr lang="en-US" baseline="0" dirty="0" smtClean="0"/>
              <a:t> we get a curve (Draw example on whiteboard).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17</a:t>
            </a:fld>
            <a:endParaRPr lang="da-DK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Two datasets: MIT and INRIA</a:t>
            </a:r>
          </a:p>
          <a:p>
            <a:r>
              <a:rPr lang="en-US" dirty="0" smtClean="0"/>
              <a:t>Miss rate: 1-recall</a:t>
            </a:r>
            <a:r>
              <a:rPr lang="en-US" baseline="0" dirty="0" smtClean="0"/>
              <a:t> = </a:t>
            </a:r>
            <a:r>
              <a:rPr lang="en-US" baseline="0" dirty="0" err="1" smtClean="0"/>
              <a:t>FalseNeg</a:t>
            </a:r>
            <a:r>
              <a:rPr lang="en-US" baseline="0" dirty="0" smtClean="0"/>
              <a:t> / (</a:t>
            </a:r>
            <a:r>
              <a:rPr lang="en-US" baseline="0" dirty="0" err="1" smtClean="0"/>
              <a:t>TruePos</a:t>
            </a:r>
            <a:r>
              <a:rPr lang="en-US" baseline="0" dirty="0" smtClean="0"/>
              <a:t> + </a:t>
            </a:r>
            <a:r>
              <a:rPr lang="en-US" baseline="0" dirty="0" err="1" smtClean="0"/>
              <a:t>FalseNeg</a:t>
            </a:r>
            <a:r>
              <a:rPr lang="en-US" baseline="0" dirty="0" smtClean="0"/>
              <a:t>) : Lower values are better. We do not want to miss any positives because there are fewer of these than negatives. See confusion matrix.</a:t>
            </a:r>
            <a:endParaRPr lang="en-US" dirty="0" smtClean="0"/>
          </a:p>
          <a:p>
            <a:r>
              <a:rPr lang="en-US" dirty="0" smtClean="0"/>
              <a:t>Results: </a:t>
            </a:r>
            <a:r>
              <a:rPr lang="en-US" dirty="0" err="1" smtClean="0"/>
              <a:t>HoG</a:t>
            </a:r>
            <a:r>
              <a:rPr lang="en-US" dirty="0" smtClean="0"/>
              <a:t> (Lin. R-</a:t>
            </a:r>
            <a:r>
              <a:rPr lang="en-US" dirty="0" err="1" smtClean="0"/>
              <a:t>HoG</a:t>
            </a:r>
            <a:r>
              <a:rPr lang="en-US" dirty="0" smtClean="0"/>
              <a:t>)</a:t>
            </a:r>
            <a:r>
              <a:rPr lang="en-US" baseline="0" dirty="0" smtClean="0"/>
              <a:t> with a regular grid does better than previous methods and other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 variants for this problem. By tweaking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 one can get slightly better performance (read the paper for details)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18</a:t>
            </a:fld>
            <a:endParaRPr lang="da-DK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parts model is at twice the resolution</a:t>
            </a:r>
            <a:r>
              <a:rPr lang="en-US" baseline="0" dirty="0" smtClean="0"/>
              <a:t> of the root filter (A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 pyramid implementation)</a:t>
            </a:r>
          </a:p>
          <a:p>
            <a:endParaRPr lang="en-US" baseline="0" dirty="0" smtClean="0"/>
          </a:p>
          <a:p>
            <a:r>
              <a:rPr lang="en-US" baseline="0" dirty="0" smtClean="0"/>
              <a:t>Parts can move around inside and outside the root filter as long as they overlap the root filter.</a:t>
            </a:r>
          </a:p>
          <a:p>
            <a:r>
              <a:rPr lang="en-US" baseline="0" dirty="0" smtClean="0"/>
              <a:t>Placement model: Bright means that it is a good place to position the part.</a:t>
            </a:r>
          </a:p>
          <a:p>
            <a:r>
              <a:rPr lang="en-US" baseline="0" dirty="0" smtClean="0"/>
              <a:t>Example show a person model (right) and an example of detection with this model (left).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21</a:t>
            </a:fld>
            <a:endParaRPr lang="da-DK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</a:t>
            </a:fld>
            <a:endParaRPr lang="da-DK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Root filter at coarse</a:t>
            </a:r>
            <a:r>
              <a:rPr lang="en-US" baseline="0" dirty="0" smtClean="0"/>
              <a:t> scale</a:t>
            </a:r>
          </a:p>
          <a:p>
            <a:r>
              <a:rPr lang="en-US" baseline="0" dirty="0" smtClean="0"/>
              <a:t>Parts filter at finer scale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16986034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aseline="0" dirty="0" smtClean="0"/>
              <a:t>Score: Root and part filter responses (parts positions are optimized for score). A filter for root and per part.</a:t>
            </a:r>
          </a:p>
          <a:p>
            <a:r>
              <a:rPr lang="en-US" baseline="0" dirty="0" smtClean="0"/>
              <a:t>Maximize the score over parts placement.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Number of parts must </a:t>
            </a:r>
            <a:r>
              <a:rPr lang="en-US" baseline="0" smtClean="0"/>
              <a:t>be fixed! </a:t>
            </a:r>
            <a:r>
              <a:rPr lang="en-US" baseline="0" dirty="0" err="1" smtClean="0"/>
              <a:t>Felzenszwalb</a:t>
            </a:r>
            <a:r>
              <a:rPr lang="en-US" baseline="0" dirty="0" smtClean="0"/>
              <a:t> uses 6 parts.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23</a:t>
            </a:fld>
            <a:endParaRPr lang="da-DK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The classifier is simply the dot product between filters and </a:t>
            </a:r>
            <a:r>
              <a:rPr lang="en-US" dirty="0" err="1" smtClean="0"/>
              <a:t>HoGs</a:t>
            </a:r>
            <a:r>
              <a:rPr lang="en-US" dirty="0" smtClean="0"/>
              <a:t> and displacements models. This is equal</a:t>
            </a:r>
            <a:r>
              <a:rPr lang="en-US" baseline="0" dirty="0" smtClean="0"/>
              <a:t> to the score.</a:t>
            </a:r>
            <a:endParaRPr lang="en-US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Positive output of classifier</a:t>
            </a:r>
            <a:r>
              <a:rPr lang="en-US" baseline="0" dirty="0" smtClean="0"/>
              <a:t> means a detection for this location in the image pyramid.</a:t>
            </a:r>
            <a:endParaRPr lang="en-US" dirty="0" smtClean="0"/>
          </a:p>
          <a:p>
            <a:r>
              <a:rPr lang="en-US" dirty="0" smtClean="0"/>
              <a:t>A root filter and </a:t>
            </a:r>
            <a:r>
              <a:rPr lang="en-US" dirty="0" err="1" smtClean="0"/>
              <a:t>n</a:t>
            </a:r>
            <a:r>
              <a:rPr lang="en-US" dirty="0" smtClean="0"/>
              <a:t> parts filters. </a:t>
            </a:r>
          </a:p>
          <a:p>
            <a:r>
              <a:rPr lang="en-US" dirty="0" smtClean="0"/>
              <a:t>Dot product represents</a:t>
            </a:r>
            <a:r>
              <a:rPr lang="en-US" baseline="0" dirty="0" smtClean="0"/>
              <a:t> the score</a:t>
            </a:r>
            <a:endParaRPr lang="en-US" dirty="0" smtClean="0"/>
          </a:p>
          <a:p>
            <a:r>
              <a:rPr lang="en-US" dirty="0" smtClean="0"/>
              <a:t>Z is the latent variable representing</a:t>
            </a:r>
            <a:r>
              <a:rPr lang="en-US" baseline="0" dirty="0" smtClean="0"/>
              <a:t> parts placements – we maximize the score over these.</a:t>
            </a:r>
          </a:p>
          <a:p>
            <a:endParaRPr lang="en-US" baseline="0" dirty="0" smtClean="0"/>
          </a:p>
          <a:p>
            <a:r>
              <a:rPr lang="en-US" baseline="0" dirty="0" smtClean="0"/>
              <a:t>Latent SVM iterative learning procedure: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Fix parts placement z and we have a linear SVM in beta – train this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Fix beta and train for optimal z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24</a:t>
            </a:fld>
            <a:endParaRPr lang="da-DK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r>
              <a:rPr lang="en-US" baseline="0" dirty="0" smtClean="0"/>
              <a:t>The learnt root filter or one part filter could look like this:</a:t>
            </a:r>
          </a:p>
          <a:p>
            <a:pPr marL="228600" indent="-228600">
              <a:buAutoNum type="alphaLcParenR"/>
            </a:pPr>
            <a:r>
              <a:rPr lang="en-US" baseline="0" dirty="0" smtClean="0"/>
              <a:t>Maximum positive SVM weights (positive class)</a:t>
            </a:r>
          </a:p>
          <a:p>
            <a:pPr marL="228600" indent="-228600">
              <a:buAutoNum type="alphaLcParenR"/>
            </a:pPr>
            <a:r>
              <a:rPr lang="en-US" baseline="0" dirty="0" smtClean="0"/>
              <a:t>Minimum negative SVM weights (negative class)</a:t>
            </a:r>
          </a:p>
          <a:p>
            <a:pPr marL="228600" marR="0" indent="-22860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AutoNum type="alphaLcParenR"/>
              <a:tabLst/>
              <a:defRPr/>
            </a:pPr>
            <a:r>
              <a:rPr lang="en-US" dirty="0" smtClean="0"/>
              <a:t>And </a:t>
            </a:r>
            <a:r>
              <a:rPr lang="en-US" dirty="0" err="1" smtClean="0"/>
              <a:t>g</a:t>
            </a:r>
            <a:r>
              <a:rPr lang="en-US" dirty="0" smtClean="0"/>
              <a:t>) </a:t>
            </a:r>
            <a:r>
              <a:rPr lang="en-US" dirty="0" err="1" smtClean="0"/>
              <a:t>HoG</a:t>
            </a:r>
            <a:r>
              <a:rPr lang="en-US" dirty="0" smtClean="0"/>
              <a:t> weighted</a:t>
            </a:r>
            <a:r>
              <a:rPr lang="en-US" baseline="0" dirty="0" smtClean="0"/>
              <a:t> by SVM max/min pos/ </a:t>
            </a:r>
            <a:r>
              <a:rPr lang="en-US" baseline="0" dirty="0" err="1" smtClean="0"/>
              <a:t>neg</a:t>
            </a:r>
            <a:r>
              <a:rPr lang="en-US" baseline="0" dirty="0" smtClean="0"/>
              <a:t> weights</a:t>
            </a:r>
            <a:endParaRPr lang="en-US" dirty="0" smtClean="0"/>
          </a:p>
          <a:p>
            <a:pPr marL="228600" indent="-228600">
              <a:buNone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25</a:t>
            </a:fld>
            <a:endParaRPr lang="da-DK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aseline="0" dirty="0" smtClean="0"/>
              <a:t>Pretty robust towards changes in view point, scale and illumination</a:t>
            </a:r>
          </a:p>
          <a:p>
            <a:r>
              <a:rPr lang="en-US" dirty="0" smtClean="0"/>
              <a:t>Some failures: School</a:t>
            </a:r>
            <a:r>
              <a:rPr lang="en-US" baseline="0" dirty="0" smtClean="0"/>
              <a:t> bus under cars, cow and plane part under horse.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27</a:t>
            </a:fld>
            <a:endParaRPr lang="da-DK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Has problems with rotations – Notice the missed upside down bottle in second row first image. </a:t>
            </a:r>
          </a:p>
          <a:p>
            <a:endParaRPr lang="en-US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Has problems with some occlusion: Notice</a:t>
            </a:r>
            <a:r>
              <a:rPr lang="en-US" baseline="0" dirty="0" smtClean="0"/>
              <a:t> the missed bottles in the back of image in </a:t>
            </a:r>
            <a:r>
              <a:rPr lang="en-US" dirty="0" smtClean="0"/>
              <a:t>second row first image.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Arm chair confused with sofa</a:t>
            </a:r>
            <a:r>
              <a:rPr lang="en-US" baseline="0" dirty="0" smtClean="0"/>
              <a:t> is maybe ok (hard negative example). The two cats have a layout as a sofa – not ok.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28</a:t>
            </a:fld>
            <a:endParaRPr lang="da-DK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The cow</a:t>
            </a:r>
            <a:r>
              <a:rPr lang="en-US" baseline="0" dirty="0" smtClean="0"/>
              <a:t> is a hard negative example because we see two legs, head and shoulders.</a:t>
            </a:r>
          </a:p>
          <a:p>
            <a:endParaRPr lang="en-US" baseline="0" dirty="0" smtClean="0"/>
          </a:p>
          <a:p>
            <a:r>
              <a:rPr lang="en-US" baseline="0" dirty="0" smtClean="0"/>
              <a:t>The learning strategy is to concentrate on the hard negative examples instead of all negative examples.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29</a:t>
            </a:fld>
            <a:endParaRPr lang="da-DK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But we still</a:t>
            </a:r>
            <a:r>
              <a:rPr lang="en-US" baseline="0" dirty="0" smtClean="0"/>
              <a:t> get false detections like this one.</a:t>
            </a:r>
          </a:p>
          <a:p>
            <a:r>
              <a:rPr lang="en-US" baseline="0" dirty="0" smtClean="0"/>
              <a:t>Maybe reasonable when we see what </a:t>
            </a:r>
            <a:r>
              <a:rPr lang="en-US" baseline="0" dirty="0" err="1" smtClean="0"/>
              <a:t>HoG</a:t>
            </a:r>
            <a:r>
              <a:rPr lang="en-US" baseline="0" dirty="0" smtClean="0"/>
              <a:t> sees?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30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72707323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DPM gave the first rows of detections – do you agree</a:t>
            </a:r>
            <a:r>
              <a:rPr lang="en-US" baseline="0" dirty="0" smtClean="0"/>
              <a:t> with the labels?</a:t>
            </a:r>
          </a:p>
          <a:p>
            <a:r>
              <a:rPr lang="en-US" baseline="0" dirty="0" smtClean="0"/>
              <a:t>Row 3-4: They are all examples of false detections</a:t>
            </a:r>
            <a:endParaRPr lang="en-US" dirty="0" smtClean="0"/>
          </a:p>
          <a:p>
            <a:r>
              <a:rPr lang="en-US" dirty="0" smtClean="0"/>
              <a:t>Conclusion: </a:t>
            </a:r>
            <a:r>
              <a:rPr lang="en-US" dirty="0" err="1" smtClean="0"/>
              <a:t>HoG</a:t>
            </a:r>
            <a:r>
              <a:rPr lang="en-US" dirty="0" smtClean="0"/>
              <a:t> is blind to some kinds of structures (higher order structure).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31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6874817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34</a:t>
            </a:fld>
            <a:endParaRPr lang="da-DK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93DF582-9989-5C4E-8273-BF60BB3C3782}" type="slidenum">
              <a:rPr lang="da-DK">
                <a:latin typeface="Arial" charset="0"/>
              </a:rPr>
              <a:pPr/>
              <a:t>3</a:t>
            </a:fld>
            <a:endParaRPr lang="da-DK">
              <a:latin typeface="Arial" charset="0"/>
            </a:endParaRPr>
          </a:p>
        </p:txBody>
      </p:sp>
      <p:sp>
        <p:nvSpPr>
          <p:cNvPr id="106499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r>
              <a:rPr lang="en-US" dirty="0" smtClean="0"/>
              <a:t>Remember:</a:t>
            </a:r>
          </a:p>
          <a:p>
            <a:pPr eaLnBrk="1" hangingPunct="1"/>
            <a:r>
              <a:rPr lang="en-US" dirty="0" smtClean="0"/>
              <a:t>Recognition</a:t>
            </a:r>
            <a:r>
              <a:rPr lang="en-US" baseline="0" dirty="0" smtClean="0"/>
              <a:t> – is there at least one instance present? Resembles CBIR</a:t>
            </a:r>
          </a:p>
          <a:p>
            <a:pPr eaLnBrk="1" hangingPunct="1"/>
            <a:r>
              <a:rPr lang="en-US" baseline="0" dirty="0" smtClean="0"/>
              <a:t>Detection – how many and where?</a:t>
            </a:r>
            <a:endParaRPr lang="en-US"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Last lecture we looked at interest</a:t>
            </a:r>
            <a:r>
              <a:rPr lang="en-US" baseline="0" dirty="0" smtClean="0"/>
              <a:t> point based approaches - h</a:t>
            </a:r>
            <a:r>
              <a:rPr lang="en-US" dirty="0" smtClean="0"/>
              <a:t>ere is another</a:t>
            </a:r>
            <a:r>
              <a:rPr lang="en-US" baseline="0" dirty="0" smtClean="0"/>
              <a:t> approach …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4</a:t>
            </a:fld>
            <a:endParaRPr lang="da-DK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TODO: Illustrate the</a:t>
            </a:r>
            <a:r>
              <a:rPr lang="en-US" baseline="0" dirty="0" smtClean="0"/>
              <a:t> sliding window</a:t>
            </a:r>
          </a:p>
          <a:p>
            <a:r>
              <a:rPr lang="en-US" baseline="0" dirty="0" smtClean="0"/>
              <a:t>Draw on board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5</a:t>
            </a:fld>
            <a:endParaRPr lang="da-DK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Detecting people or more precisely</a:t>
            </a:r>
            <a:r>
              <a:rPr lang="en-US" baseline="0" dirty="0" smtClean="0"/>
              <a:t> pedestrians. </a:t>
            </a:r>
          </a:p>
          <a:p>
            <a:r>
              <a:rPr lang="en-US" baseline="0" dirty="0" smtClean="0"/>
              <a:t>Not handling any human pose, but pedestrian type poses (people walking or </a:t>
            </a:r>
            <a:r>
              <a:rPr lang="en-US" baseline="0" smtClean="0"/>
              <a:t>standing upright).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6</a:t>
            </a:fld>
            <a:endParaRPr lang="da-DK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Similar in spirit to SIFT, but dense instead of sparse interest points</a:t>
            </a:r>
          </a:p>
          <a:p>
            <a:endParaRPr lang="en-US" dirty="0" smtClean="0"/>
          </a:p>
          <a:p>
            <a:r>
              <a:rPr lang="en-US" dirty="0" smtClean="0"/>
              <a:t>Gamma</a:t>
            </a:r>
            <a:r>
              <a:rPr lang="en-US" baseline="0" dirty="0" smtClean="0"/>
              <a:t> correction: Normalize for differences in camera light response functions.</a:t>
            </a:r>
          </a:p>
          <a:p>
            <a:r>
              <a:rPr lang="en-US" baseline="0" dirty="0" smtClean="0"/>
              <a:t>Gamma correction does not have that big an effect.</a:t>
            </a:r>
          </a:p>
          <a:p>
            <a:r>
              <a:rPr lang="en-US" baseline="0" dirty="0" smtClean="0"/>
              <a:t>Gradients: Not using Gaussian derivatives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7</a:t>
            </a:fld>
            <a:endParaRPr lang="da-DK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This is simply an</a:t>
            </a:r>
            <a:r>
              <a:rPr lang="en-US" baseline="0" dirty="0" smtClean="0"/>
              <a:t> implementation of scale space taking advantage of the reduction in detail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8</a:t>
            </a:fld>
            <a:endParaRPr lang="da-DK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baseline="0" dirty="0" smtClean="0"/>
              <a:t>Gradients: Not using Gaussian derivatives</a:t>
            </a:r>
          </a:p>
          <a:p>
            <a:r>
              <a:rPr lang="en-US" baseline="0" dirty="0" smtClean="0"/>
              <a:t>Training: Done at fixed scale</a:t>
            </a:r>
          </a:p>
          <a:p>
            <a:r>
              <a:rPr lang="en-US" dirty="0" smtClean="0"/>
              <a:t>Testing: Done at</a:t>
            </a:r>
            <a:r>
              <a:rPr lang="en-US" baseline="0" dirty="0" smtClean="0"/>
              <a:t> all levels in the pyramid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6D1ADC-26B8-E543-BBE5-C8FBE09B11D5}" type="slidenum">
              <a:rPr lang="da-DK" smtClean="0"/>
              <a:pPr/>
              <a:t>9</a:t>
            </a:fld>
            <a:endParaRPr lang="da-DK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da-DK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E7717FE8-7A79-9441-B885-DAFE9F64A15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A042D13F-2D33-D746-B33E-1CB852EE7CFB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166ABE68-969B-554F-BF15-E18EFD610810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5E19C6D-1D33-0D48-8FE2-86E09EECD1BF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52BE9911-578A-2C43-A7CF-1B920F10384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71708D7-0C95-4F49-8676-E92455858B20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7C7A43A-1FB9-8546-B3D9-7A9CAE90F0E8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295A152-6316-B243-8578-FC54078D0A62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3109126-001D-C640-A5EA-46E5DACE06F7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 smtClean="0"/>
              <a:t>Click to edit Master text styles</a:t>
            </a:r>
          </a:p>
          <a:p>
            <a:pPr lvl="1"/>
            <a:r>
              <a:rPr lang="da-DK" smtClean="0"/>
              <a:t>Second level</a:t>
            </a:r>
          </a:p>
          <a:p>
            <a:pPr lvl="2"/>
            <a:r>
              <a:rPr lang="da-DK" smtClean="0"/>
              <a:t>Third level</a:t>
            </a:r>
          </a:p>
          <a:p>
            <a:pPr lvl="3"/>
            <a:r>
              <a:rPr lang="da-DK" smtClean="0"/>
              <a:t>Fourth level</a:t>
            </a:r>
          </a:p>
          <a:p>
            <a:pPr lvl="4"/>
            <a:r>
              <a:rPr lang="da-DK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3995048-7DDE-6C42-A3FF-79E365FDB8D4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da-DK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a-D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da-DK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0D2EA658-EF1E-114C-9E09-8B5621CAA597}" type="slidenum">
              <a:rPr lang="da-DK"/>
              <a:pPr/>
              <a:t>‹#›</a:t>
            </a:fld>
            <a:endParaRPr lang="da-DK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9" name="Picture 75" descr="nat-logo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7620000" y="152400"/>
            <a:ext cx="1866900" cy="1479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163" name="Freeform 139"/>
          <p:cNvSpPr>
            <a:spLocks/>
          </p:cNvSpPr>
          <p:nvPr/>
        </p:nvSpPr>
        <p:spPr bwMode="auto">
          <a:xfrm>
            <a:off x="0" y="1504950"/>
            <a:ext cx="914400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0" y="0"/>
              </a:cxn>
            </a:cxnLst>
            <a:rect l="0" t="0" r="r" b="b"/>
            <a:pathLst>
              <a:path w="5760">
                <a:moveTo>
                  <a:pt x="0" y="0"/>
                </a:moveTo>
                <a:lnTo>
                  <a:pt x="5760" y="0"/>
                </a:lnTo>
                <a:lnTo>
                  <a:pt x="0" y="0"/>
                </a:lnTo>
                <a:close/>
              </a:path>
            </a:pathLst>
          </a:custGeom>
          <a:solidFill>
            <a:srgbClr val="335E36"/>
          </a:solidFill>
          <a:ln w="9525">
            <a:noFill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4" name="Freeform 200"/>
          <p:cNvSpPr>
            <a:spLocks/>
          </p:cNvSpPr>
          <p:nvPr/>
        </p:nvSpPr>
        <p:spPr bwMode="auto">
          <a:xfrm>
            <a:off x="0" y="1504950"/>
            <a:ext cx="9144000" cy="1588"/>
          </a:xfrm>
          <a:custGeom>
            <a:avLst/>
            <a:gdLst/>
            <a:ahLst/>
            <a:cxnLst>
              <a:cxn ang="0">
                <a:pos x="0" y="0"/>
              </a:cxn>
              <a:cxn ang="0">
                <a:pos x="0" y="0"/>
              </a:cxn>
              <a:cxn ang="0">
                <a:pos x="5760" y="0"/>
              </a:cxn>
              <a:cxn ang="0">
                <a:pos x="5760" y="0"/>
              </a:cxn>
              <a:cxn ang="0">
                <a:pos x="0" y="0"/>
              </a:cxn>
              <a:cxn ang="0">
                <a:pos x="0" y="0"/>
              </a:cxn>
            </a:cxnLst>
            <a:rect l="0" t="0" r="r" b="b"/>
            <a:pathLst>
              <a:path w="5760">
                <a:moveTo>
                  <a:pt x="0" y="0"/>
                </a:moveTo>
                <a:lnTo>
                  <a:pt x="0" y="0"/>
                </a:lnTo>
                <a:lnTo>
                  <a:pt x="5760" y="0"/>
                </a:lnTo>
                <a:lnTo>
                  <a:pt x="5760" y="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B5A3A"/>
          </a:solidFill>
          <a:ln w="17463">
            <a:solidFill>
              <a:srgbClr val="0B5A3A"/>
            </a:solidFill>
            <a:prstDash val="solid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/>
              <a:t>Click to edit Master text styles</a:t>
            </a:r>
          </a:p>
          <a:p>
            <a:pPr lvl="1"/>
            <a:r>
              <a:rPr lang="da-DK"/>
              <a:t>Second level</a:t>
            </a:r>
          </a:p>
          <a:p>
            <a:pPr lvl="2"/>
            <a:r>
              <a:rPr lang="da-DK"/>
              <a:t>Third level</a:t>
            </a:r>
          </a:p>
          <a:p>
            <a:pPr lvl="3"/>
            <a:r>
              <a:rPr lang="da-DK"/>
              <a:t>Fourth level</a:t>
            </a:r>
          </a:p>
          <a:p>
            <a:pPr lvl="4"/>
            <a:r>
              <a:rPr lang="da-DK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/>
            </a:lvl1pPr>
          </a:lstStyle>
          <a:p>
            <a:endParaRPr lang="da-DK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endParaRPr lang="da-DK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E8715A2A-EDA6-5A44-B7D8-5B52F52D8336}" type="slidenum">
              <a:rPr lang="da-DK"/>
              <a:pPr/>
              <a:t>‹#›</a:t>
            </a:fld>
            <a:endParaRPr lang="da-DK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2pPr>
      <a:lvl3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3pPr>
      <a:lvl4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4pPr>
      <a:lvl5pPr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400" b="1">
          <a:solidFill>
            <a:schemeClr val="tx2"/>
          </a:solidFill>
          <a:latin typeface="Arial" pitchFamily="-110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0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000">
          <a:solidFill>
            <a:schemeClr val="tx1"/>
          </a:solidFill>
          <a:latin typeface="+mn-lt"/>
          <a:ea typeface="ＭＳ Ｐゴシック" pitchFamily="-110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ＭＳ Ｐゴシック" pitchFamily="-110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110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4" Type="http://schemas.openxmlformats.org/officeDocument/2006/relationships/oleObject" Target="../embeddings/oleObject6.bin"/><Relationship Id="rId5" Type="http://schemas.openxmlformats.org/officeDocument/2006/relationships/image" Target="../media/image13.emf"/><Relationship Id="rId6" Type="http://schemas.openxmlformats.org/officeDocument/2006/relationships/image" Target="../media/image11.tiff"/><Relationship Id="rId7" Type="http://schemas.openxmlformats.org/officeDocument/2006/relationships/oleObject" Target="../embeddings/oleObject7.bin"/><Relationship Id="rId8" Type="http://schemas.openxmlformats.org/officeDocument/2006/relationships/image" Target="../media/image14.emf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oleObject" Target="../embeddings/oleObject8.bin"/><Relationship Id="rId5" Type="http://schemas.openxmlformats.org/officeDocument/2006/relationships/image" Target="../media/image15.emf"/><Relationship Id="rId6" Type="http://schemas.openxmlformats.org/officeDocument/2006/relationships/oleObject" Target="../embeddings/oleObject9.bin"/><Relationship Id="rId7" Type="http://schemas.openxmlformats.org/officeDocument/2006/relationships/image" Target="../media/image16.emf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8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20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1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tiff"/><Relationship Id="rId4" Type="http://schemas.openxmlformats.org/officeDocument/2006/relationships/image" Target="../media/image20.tiff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2.tif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4" Type="http://schemas.openxmlformats.org/officeDocument/2006/relationships/image" Target="../media/image22.tiff"/><Relationship Id="rId5" Type="http://schemas.openxmlformats.org/officeDocument/2006/relationships/oleObject" Target="../embeddings/oleObject10.bin"/><Relationship Id="rId6" Type="http://schemas.openxmlformats.org/officeDocument/2006/relationships/image" Target="../media/image24.emf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4" Type="http://schemas.openxmlformats.org/officeDocument/2006/relationships/image" Target="../media/image22.tiff"/><Relationship Id="rId5" Type="http://schemas.openxmlformats.org/officeDocument/2006/relationships/oleObject" Target="../embeddings/oleObject11.bin"/><Relationship Id="rId6" Type="http://schemas.openxmlformats.org/officeDocument/2006/relationships/image" Target="../media/image25.emf"/><Relationship Id="rId7" Type="http://schemas.openxmlformats.org/officeDocument/2006/relationships/oleObject" Target="../embeddings/oleObject12.bin"/><Relationship Id="rId8" Type="http://schemas.openxmlformats.org/officeDocument/2006/relationships/image" Target="../media/image26.emf"/><Relationship Id="rId9" Type="http://schemas.openxmlformats.org/officeDocument/2006/relationships/oleObject" Target="../embeddings/oleObject13.bin"/><Relationship Id="rId10" Type="http://schemas.openxmlformats.org/officeDocument/2006/relationships/image" Target="../media/image27.emf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7.tif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tif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29.tif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30.tif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3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tiff"/><Relationship Id="rId4" Type="http://schemas.openxmlformats.org/officeDocument/2006/relationships/image" Target="../media/image33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tiff"/><Relationship Id="rId4" Type="http://schemas.openxmlformats.org/officeDocument/2006/relationships/image" Target="../media/image35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6.tiff"/><Relationship Id="rId5" Type="http://schemas.openxmlformats.org/officeDocument/2006/relationships/oleObject" Target="../embeddings/oleObject1.bin"/><Relationship Id="rId6" Type="http://schemas.openxmlformats.org/officeDocument/2006/relationships/image" Target="../media/image4.emf"/><Relationship Id="rId7" Type="http://schemas.openxmlformats.org/officeDocument/2006/relationships/oleObject" Target="../embeddings/oleObject2.bin"/><Relationship Id="rId8" Type="http://schemas.openxmlformats.org/officeDocument/2006/relationships/image" Target="../media/image5.emf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image" Target="../media/image6.tiff"/><Relationship Id="rId5" Type="http://schemas.openxmlformats.org/officeDocument/2006/relationships/oleObject" Target="../embeddings/oleObject3.bin"/><Relationship Id="rId6" Type="http://schemas.openxmlformats.org/officeDocument/2006/relationships/image" Target="../media/image8.emf"/><Relationship Id="rId7" Type="http://schemas.openxmlformats.org/officeDocument/2006/relationships/oleObject" Target="../embeddings/oleObject4.bin"/><Relationship Id="rId8" Type="http://schemas.openxmlformats.org/officeDocument/2006/relationships/image" Target="../media/image9.emf"/><Relationship Id="rId9" Type="http://schemas.openxmlformats.org/officeDocument/2006/relationships/oleObject" Target="../embeddings/oleObject5.bin"/><Relationship Id="rId10" Type="http://schemas.openxmlformats.org/officeDocument/2006/relationships/image" Target="../media/image10.emf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sz="2800" dirty="0" smtClean="0"/>
              <a:t>Object Detection and Recognition II</a:t>
            </a:r>
            <a:endParaRPr lang="en-US" sz="2800" dirty="0"/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/>
        <p:txBody>
          <a:bodyPr/>
          <a:lstStyle/>
          <a:p>
            <a:r>
              <a:rPr lang="da-DK" sz="1800" dirty="0"/>
              <a:t>Kim Steenstrup </a:t>
            </a:r>
            <a:r>
              <a:rPr lang="da-DK" sz="1800" dirty="0" smtClean="0"/>
              <a:t>Pedersen</a:t>
            </a:r>
            <a:endParaRPr lang="da-DK" sz="1800" dirty="0"/>
          </a:p>
        </p:txBody>
      </p:sp>
      <p:sp>
        <p:nvSpPr>
          <p:cNvPr id="2053" name="Text Box 5"/>
          <p:cNvSpPr txBox="1">
            <a:spLocks noChangeArrowheads="1"/>
          </p:cNvSpPr>
          <p:nvPr/>
        </p:nvSpPr>
        <p:spPr bwMode="auto">
          <a:xfrm>
            <a:off x="611188" y="476250"/>
            <a:ext cx="6769100" cy="8255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>
                <a:solidFill>
                  <a:schemeClr val="tx2"/>
                </a:solidFill>
              </a:rPr>
              <a:t>D E P A R T M E N T  O F  C O M P U T E R  S C I E N C E</a:t>
            </a:r>
            <a:br>
              <a:rPr lang="en-US" sz="1600">
                <a:solidFill>
                  <a:schemeClr val="tx2"/>
                </a:solidFill>
              </a:rPr>
            </a:br>
            <a:r>
              <a:rPr lang="en-US" sz="1600">
                <a:solidFill>
                  <a:schemeClr val="tx2"/>
                </a:solidFill>
              </a:rPr>
              <a:t>U N I V E R S I T Y   O F   C O P E N H A G E N</a:t>
            </a:r>
            <a:br>
              <a:rPr lang="en-US" sz="1600">
                <a:solidFill>
                  <a:schemeClr val="tx2"/>
                </a:solidFill>
              </a:rPr>
            </a:br>
            <a:endParaRPr lang="da-DK" sz="1600">
              <a:solidFill>
                <a:schemeClr val="tx2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Histograms of Oriented Gradients (</a:t>
            </a:r>
            <a:r>
              <a:rPr lang="en-US" dirty="0" err="1" smtClean="0"/>
              <a:t>HoG</a:t>
            </a:r>
            <a:r>
              <a:rPr lang="en-US" dirty="0" smtClean="0"/>
              <a:t>) feature</a:t>
            </a:r>
            <a:br>
              <a:rPr lang="en-US" dirty="0" smtClean="0"/>
            </a:br>
            <a:r>
              <a:rPr lang="en-US" sz="2000" dirty="0" smtClean="0"/>
              <a:t>(Applied to detection window)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Divide the detection window into 8 </a:t>
            </a:r>
            <a:r>
              <a:rPr lang="en-US" dirty="0" err="1" smtClean="0"/>
              <a:t>x</a:t>
            </a:r>
            <a:r>
              <a:rPr lang="en-US" dirty="0" smtClean="0"/>
              <a:t> 8 pixels non-overlapping </a:t>
            </a:r>
            <a:r>
              <a:rPr lang="en-US" dirty="0" smtClean="0">
                <a:solidFill>
                  <a:srgbClr val="FF0000"/>
                </a:solidFill>
              </a:rPr>
              <a:t>cells</a:t>
            </a:r>
            <a:r>
              <a:rPr lang="en-US" dirty="0" smtClean="0"/>
              <a:t>.</a:t>
            </a:r>
          </a:p>
          <a:p>
            <a:r>
              <a:rPr lang="en-US" dirty="0" smtClean="0"/>
              <a:t>Divide the detection window into 16 </a:t>
            </a:r>
            <a:r>
              <a:rPr lang="en-US" dirty="0" err="1" smtClean="0"/>
              <a:t>x</a:t>
            </a:r>
            <a:r>
              <a:rPr lang="en-US" dirty="0" smtClean="0"/>
              <a:t> 16 pixels overlapping (8 pixel stride) </a:t>
            </a:r>
            <a:r>
              <a:rPr lang="en-US" dirty="0" smtClean="0">
                <a:solidFill>
                  <a:srgbClr val="FF0000"/>
                </a:solidFill>
              </a:rPr>
              <a:t>blocks</a:t>
            </a:r>
            <a:r>
              <a:rPr lang="en-US" dirty="0" smtClean="0"/>
              <a:t> covering 2 </a:t>
            </a:r>
            <a:r>
              <a:rPr lang="en-US" dirty="0" err="1" smtClean="0"/>
              <a:t>x</a:t>
            </a:r>
            <a:r>
              <a:rPr lang="en-US" dirty="0" smtClean="0"/>
              <a:t> 2 cells.</a:t>
            </a:r>
            <a:endParaRPr lang="en-US" dirty="0"/>
          </a:p>
        </p:txBody>
      </p:sp>
      <p:pic>
        <p:nvPicPr>
          <p:cNvPr id="6" name="Picture 5" descr="orientation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" y="3543189"/>
            <a:ext cx="3276600" cy="331481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828800" y="3276600"/>
            <a:ext cx="838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Block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733800" y="4038600"/>
            <a:ext cx="609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Cell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 rot="10800000" flipV="1">
            <a:off x="2971800" y="4267200"/>
            <a:ext cx="762000" cy="3048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 descr="HoG_block_gri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0981" y="3424786"/>
            <a:ext cx="3661723" cy="3433214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4038600" y="3276600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Blocks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12" idx="2"/>
          </p:cNvCxnSpPr>
          <p:nvPr/>
        </p:nvCxnSpPr>
        <p:spPr>
          <a:xfrm rot="16200000" flipH="1">
            <a:off x="4870966" y="3270766"/>
            <a:ext cx="316468" cy="1066800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3"/>
          </p:cNvCxnSpPr>
          <p:nvPr/>
        </p:nvCxnSpPr>
        <p:spPr>
          <a:xfrm>
            <a:off x="4343400" y="4229100"/>
            <a:ext cx="914400" cy="6477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7" grpId="0"/>
      <p:bldP spid="8" grpId="0"/>
      <p:bldP spid="1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Histograms of Oriented Gradients (</a:t>
            </a:r>
            <a:r>
              <a:rPr lang="en-US" dirty="0" err="1" smtClean="0"/>
              <a:t>HoG</a:t>
            </a:r>
            <a:r>
              <a:rPr lang="en-US" dirty="0" smtClean="0"/>
              <a:t>) feature</a:t>
            </a:r>
            <a:br>
              <a:rPr lang="en-US" dirty="0" smtClean="0"/>
            </a:br>
            <a:r>
              <a:rPr lang="en-US" sz="2000" dirty="0" smtClean="0"/>
              <a:t>(Applied to detection window)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each cell:</a:t>
            </a:r>
          </a:p>
          <a:p>
            <a:pPr lvl="1"/>
            <a:r>
              <a:rPr lang="en-US" dirty="0" smtClean="0"/>
              <a:t>Compute a 9-bin gradient orientation histogram for the range</a:t>
            </a:r>
            <a:br>
              <a:rPr lang="en-US" dirty="0" smtClean="0"/>
            </a:br>
            <a:r>
              <a:rPr lang="en-US" dirty="0" smtClean="0"/>
              <a:t>                   (different from </a:t>
            </a:r>
            <a:r>
              <a:rPr lang="en-US" dirty="0" err="1" smtClean="0"/>
              <a:t>SIFTs</a:t>
            </a:r>
            <a:r>
              <a:rPr lang="en-US" dirty="0" smtClean="0"/>
              <a:t> range of                    )</a:t>
            </a:r>
          </a:p>
          <a:p>
            <a:pPr lvl="1"/>
            <a:r>
              <a:rPr lang="en-US" dirty="0" smtClean="0"/>
              <a:t>Use gradient magnitude weighting and linear interpolation in neighbor bins (just as in SIFT).</a:t>
            </a:r>
          </a:p>
          <a:p>
            <a:pPr lvl="1"/>
            <a:r>
              <a:rPr lang="en-US" dirty="0" smtClean="0"/>
              <a:t>Use a Gaussian window function centered on the block to weigh gradient magnitude contributions to histograms as a function of distance to block center (just as in SIFT).</a:t>
            </a:r>
          </a:p>
        </p:txBody>
      </p:sp>
      <p:graphicFrame>
        <p:nvGraphicFramePr>
          <p:cNvPr id="98306" name="Object 2"/>
          <p:cNvGraphicFramePr>
            <a:graphicFrameLocks noChangeAspect="1"/>
          </p:cNvGraphicFramePr>
          <p:nvPr/>
        </p:nvGraphicFramePr>
        <p:xfrm>
          <a:off x="1319213" y="2405063"/>
          <a:ext cx="1217612" cy="261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69" name="Equation" r:id="rId4" imgW="647700" imgH="139700" progId="Equation.3">
                  <p:embed/>
                </p:oleObj>
              </mc:Choice>
              <mc:Fallback>
                <p:oleObj name="Equation" r:id="rId4" imgW="647700" imgH="1397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319213" y="2405063"/>
                        <a:ext cx="1217612" cy="2619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5" name="Picture 4" descr="orientation.tif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1086" y="4073035"/>
            <a:ext cx="2526897" cy="2556365"/>
          </a:xfrm>
          <a:prstGeom prst="rect">
            <a:avLst/>
          </a:prstGeom>
        </p:spPr>
      </p:pic>
      <p:graphicFrame>
        <p:nvGraphicFramePr>
          <p:cNvPr id="100355" name="Object 3"/>
          <p:cNvGraphicFramePr>
            <a:graphicFrameLocks noChangeAspect="1"/>
          </p:cNvGraphicFramePr>
          <p:nvPr/>
        </p:nvGraphicFramePr>
        <p:xfrm>
          <a:off x="6073775" y="2405063"/>
          <a:ext cx="1241425" cy="261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70" name="Equation" r:id="rId7" imgW="660400" imgH="139700" progId="Equation.3">
                  <p:embed/>
                </p:oleObj>
              </mc:Choice>
              <mc:Fallback>
                <p:oleObj name="Equation" r:id="rId7" imgW="660400" imgH="1397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073775" y="2405063"/>
                        <a:ext cx="1241425" cy="261937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Histograms of Oriented Gradients (</a:t>
            </a:r>
            <a:r>
              <a:rPr lang="en-US" dirty="0" err="1" smtClean="0"/>
              <a:t>HoG</a:t>
            </a:r>
            <a:r>
              <a:rPr lang="en-US" dirty="0" smtClean="0"/>
              <a:t>) feature</a:t>
            </a:r>
            <a:br>
              <a:rPr lang="en-US" dirty="0" smtClean="0"/>
            </a:br>
            <a:r>
              <a:rPr lang="en-US" sz="2000" dirty="0" smtClean="0"/>
              <a:t>(Applied to a detection window)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each block:</a:t>
            </a:r>
          </a:p>
          <a:p>
            <a:pPr lvl="1"/>
            <a:r>
              <a:rPr lang="en-US" dirty="0" smtClean="0"/>
              <a:t>Concatenate cell histogram vectors to a feature vector</a:t>
            </a:r>
          </a:p>
          <a:p>
            <a:pPr lvl="1"/>
            <a:r>
              <a:rPr lang="en-US" dirty="0" smtClean="0"/>
              <a:t>Normalize feature vector:</a:t>
            </a:r>
          </a:p>
          <a:p>
            <a:pPr lvl="2"/>
            <a:r>
              <a:rPr lang="en-US" dirty="0" smtClean="0"/>
              <a:t>Euclidean:</a:t>
            </a:r>
          </a:p>
          <a:p>
            <a:pPr lvl="2"/>
            <a:r>
              <a:rPr lang="en-US" dirty="0" smtClean="0"/>
              <a:t>Peak clipping followed by renormalization (just as in SIFT)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For detection window:</a:t>
            </a:r>
          </a:p>
          <a:p>
            <a:pPr lvl="1"/>
            <a:r>
              <a:rPr lang="en-US" dirty="0" smtClean="0"/>
              <a:t>Concatenate block feature vectors to form a joint feature vector for whole of detection window</a:t>
            </a:r>
          </a:p>
          <a:p>
            <a:pPr lvl="1"/>
            <a:r>
              <a:rPr lang="en-US" dirty="0" smtClean="0"/>
              <a:t>Dimensionality for 64 x 128 = 8192 pixels detection window: </a:t>
            </a:r>
            <a:br>
              <a:rPr lang="en-US" dirty="0" smtClean="0"/>
            </a:br>
            <a:r>
              <a:rPr lang="en-US" dirty="0" smtClean="0"/>
              <a:t>9 bins x (7 x 15) blocks = 945 dimensions</a:t>
            </a:r>
          </a:p>
          <a:p>
            <a:pPr lvl="1"/>
            <a:r>
              <a:rPr lang="en-US" dirty="0" smtClean="0"/>
              <a:t>Apply a classifier to the joint feature vector – the detection window feature (</a:t>
            </a:r>
            <a:r>
              <a:rPr lang="en-US" dirty="0" err="1" smtClean="0"/>
              <a:t>Dalal</a:t>
            </a:r>
            <a:r>
              <a:rPr lang="en-US" dirty="0" smtClean="0"/>
              <a:t> &amp; </a:t>
            </a:r>
            <a:r>
              <a:rPr lang="en-US" dirty="0" err="1" smtClean="0"/>
              <a:t>Triggs</a:t>
            </a:r>
            <a:r>
              <a:rPr lang="en-US" dirty="0" smtClean="0"/>
              <a:t> uses a linear Support Vector Machine (SVM))</a:t>
            </a:r>
          </a:p>
          <a:p>
            <a:pPr lvl="1"/>
            <a:endParaRPr lang="en-US" dirty="0" smtClean="0"/>
          </a:p>
        </p:txBody>
      </p:sp>
      <p:graphicFrame>
        <p:nvGraphicFramePr>
          <p:cNvPr id="101379" name="Object 3"/>
          <p:cNvGraphicFramePr>
            <a:graphicFrameLocks noChangeAspect="1"/>
          </p:cNvGraphicFramePr>
          <p:nvPr/>
        </p:nvGraphicFramePr>
        <p:xfrm>
          <a:off x="2971800" y="2700338"/>
          <a:ext cx="2076450" cy="500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93" name="Equation" r:id="rId4" imgW="1104900" imgH="266700" progId="Equation.3">
                  <p:embed/>
                </p:oleObj>
              </mc:Choice>
              <mc:Fallback>
                <p:oleObj name="Equation" r:id="rId4" imgW="1104900" imgH="2667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71800" y="2700338"/>
                        <a:ext cx="2076450" cy="5000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1382" name="Object 6"/>
          <p:cNvGraphicFramePr>
            <a:graphicFrameLocks noChangeAspect="1"/>
          </p:cNvGraphicFramePr>
          <p:nvPr/>
        </p:nvGraphicFramePr>
        <p:xfrm>
          <a:off x="7467600" y="2124075"/>
          <a:ext cx="238125" cy="238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94" name="Equation" r:id="rId6" imgW="127000" imgH="127000" progId="Equation.3">
                  <p:embed/>
                </p:oleObj>
              </mc:Choice>
              <mc:Fallback>
                <p:oleObj name="Equation" r:id="rId6" imgW="127000" imgH="1270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467600" y="2124075"/>
                        <a:ext cx="238125" cy="2381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HoG</a:t>
            </a:r>
            <a:r>
              <a:rPr lang="en-US" dirty="0" smtClean="0"/>
              <a:t> </a:t>
            </a:r>
            <a:r>
              <a:rPr lang="en-US" smtClean="0"/>
              <a:t>features visualized</a:t>
            </a:r>
            <a:br>
              <a:rPr lang="en-US" smtClean="0"/>
            </a:br>
            <a:r>
              <a:rPr lang="en-US" smtClean="0"/>
              <a:t>(Linear SVM)</a:t>
            </a:r>
            <a:endParaRPr lang="en-US" dirty="0"/>
          </a:p>
        </p:txBody>
      </p:sp>
      <p:pic>
        <p:nvPicPr>
          <p:cNvPr id="4" name="Content Placeholder 3" descr="HoG1.tiff"/>
          <p:cNvPicPr>
            <a:picLocks noGrp="1" noChangeAspect="1"/>
          </p:cNvPicPr>
          <p:nvPr>
            <p:ph idx="1"/>
          </p:nvPr>
        </p:nvPicPr>
        <p:blipFill>
          <a:blip r:embed="rId3"/>
          <a:srcRect t="-49023" b="-49023"/>
          <a:stretch>
            <a:fillRect/>
          </a:stretch>
        </p:blipFill>
        <p:spPr/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human-friendly visualization of </a:t>
            </a:r>
            <a:r>
              <a:rPr lang="en-US" dirty="0" err="1" smtClean="0"/>
              <a:t>HoG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Content Placeholder 4" descr="fig4.tif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569" b="-6569"/>
          <a:stretch>
            <a:fillRect/>
          </a:stretch>
        </p:blipFill>
        <p:spPr/>
      </p:pic>
      <p:sp>
        <p:nvSpPr>
          <p:cNvPr id="6" name="TextBox 5"/>
          <p:cNvSpPr txBox="1"/>
          <p:nvPr/>
        </p:nvSpPr>
        <p:spPr>
          <a:xfrm>
            <a:off x="5292080" y="6021288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 smtClean="0"/>
              <a:t>Vondrick</a:t>
            </a:r>
            <a:r>
              <a:rPr lang="en-US" sz="1600" dirty="0" smtClean="0"/>
              <a:t> et al 2013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9618145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Dense feature template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Training:</a:t>
            </a:r>
          </a:p>
          <a:p>
            <a:r>
              <a:rPr lang="en-US" dirty="0" smtClean="0"/>
              <a:t>Extract features on localized object examples</a:t>
            </a:r>
          </a:p>
          <a:p>
            <a:r>
              <a:rPr lang="en-US" dirty="0" smtClean="0"/>
              <a:t>Train a classifier to discriminate between object categories and background category</a:t>
            </a:r>
          </a:p>
          <a:p>
            <a:endParaRPr lang="en-US" dirty="0" smtClean="0"/>
          </a:p>
          <a:p>
            <a:pPr>
              <a:buNone/>
            </a:pPr>
            <a:r>
              <a:rPr lang="en-US" dirty="0" smtClean="0"/>
              <a:t>Query image:</a:t>
            </a:r>
          </a:p>
          <a:p>
            <a:r>
              <a:rPr lang="en-US" dirty="0" smtClean="0"/>
              <a:t>Apply the classifier to a detection window</a:t>
            </a:r>
          </a:p>
          <a:p>
            <a:r>
              <a:rPr lang="en-US" dirty="0" smtClean="0"/>
              <a:t>Slide the detection window across the image at all positions and scales</a:t>
            </a:r>
          </a:p>
          <a:p>
            <a:r>
              <a:rPr lang="en-US" dirty="0" smtClean="0"/>
              <a:t>Reduce nearby matches to avoid double detections (non-maxima suppression) 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HoG</a:t>
            </a:r>
            <a:r>
              <a:rPr lang="en-US" dirty="0" smtClean="0"/>
              <a:t> results on detecting humans</a:t>
            </a:r>
            <a:endParaRPr lang="en-US" dirty="0"/>
          </a:p>
        </p:txBody>
      </p:sp>
      <p:pic>
        <p:nvPicPr>
          <p:cNvPr id="6" name="Content Placeholder 5" descr="HoG_result_MIT.tiff"/>
          <p:cNvPicPr>
            <a:picLocks noGrp="1" noChangeAspect="1"/>
          </p:cNvPicPr>
          <p:nvPr>
            <p:ph sz="half" idx="1"/>
          </p:nvPr>
        </p:nvPicPr>
        <p:blipFill>
          <a:blip r:embed="rId3"/>
          <a:srcRect t="-17509" b="-17509"/>
          <a:stretch>
            <a:fillRect/>
          </a:stretch>
        </p:blipFill>
        <p:spPr/>
      </p:pic>
      <p:pic>
        <p:nvPicPr>
          <p:cNvPr id="7" name="Content Placeholder 6" descr="HoG_result_INRIA.tiff"/>
          <p:cNvPicPr>
            <a:picLocks noGrp="1" noChangeAspect="1"/>
          </p:cNvPicPr>
          <p:nvPr>
            <p:ph sz="half" idx="2"/>
          </p:nvPr>
        </p:nvPicPr>
        <p:blipFill>
          <a:blip r:embed="rId4"/>
          <a:srcRect t="-17951" b="-17951"/>
          <a:stretch>
            <a:fillRect/>
          </a:stretch>
        </p:blipFill>
        <p:spPr/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Confusion matrix revisited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Receiver operating characteristic (ROC):</a:t>
            </a:r>
          </a:p>
          <a:p>
            <a:pPr lvl="1"/>
            <a:r>
              <a:rPr lang="en-US" dirty="0" smtClean="0"/>
              <a:t>TPR = TP / P (Recall)</a:t>
            </a:r>
          </a:p>
          <a:p>
            <a:pPr lvl="1"/>
            <a:r>
              <a:rPr lang="en-US" dirty="0" smtClean="0"/>
              <a:t>FPR = FP / N</a:t>
            </a:r>
          </a:p>
          <a:p>
            <a:pPr lvl="1"/>
            <a:endParaRPr lang="en-US" dirty="0" smtClean="0"/>
          </a:p>
          <a:p>
            <a:r>
              <a:rPr lang="en-US" dirty="0"/>
              <a:t>Miss rate: </a:t>
            </a:r>
            <a:endParaRPr lang="en-US" dirty="0" smtClean="0"/>
          </a:p>
          <a:p>
            <a:pPr lvl="1"/>
            <a:r>
              <a:rPr lang="en-US" dirty="0" smtClean="0"/>
              <a:t>1</a:t>
            </a:r>
            <a:r>
              <a:rPr lang="en-US" dirty="0"/>
              <a:t>-recall = </a:t>
            </a:r>
            <a:r>
              <a:rPr lang="en-US" dirty="0" smtClean="0"/>
              <a:t>FN </a:t>
            </a:r>
            <a:r>
              <a:rPr lang="en-US" dirty="0"/>
              <a:t>/ </a:t>
            </a:r>
            <a:r>
              <a:rPr lang="en-US" dirty="0" smtClean="0"/>
              <a:t>P</a:t>
            </a:r>
          </a:p>
          <a:p>
            <a:r>
              <a:rPr lang="en-US" dirty="0" smtClean="0"/>
              <a:t>False positives per window tested:</a:t>
            </a:r>
          </a:p>
          <a:p>
            <a:pPr lvl="1"/>
            <a:r>
              <a:rPr lang="en-US" dirty="0" smtClean="0"/>
              <a:t>FPPW = FP / (P+N)</a:t>
            </a:r>
          </a:p>
          <a:p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  <p:sp>
        <p:nvSpPr>
          <p:cNvPr id="6" name="TextBox 5"/>
          <p:cNvSpPr txBox="1"/>
          <p:nvPr/>
        </p:nvSpPr>
        <p:spPr>
          <a:xfrm>
            <a:off x="6705600" y="6474023"/>
            <a:ext cx="2209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dirty="0" smtClean="0"/>
              <a:t>From Wikipedia 2012</a:t>
            </a:r>
            <a:endParaRPr lang="en-US" sz="1400" dirty="0"/>
          </a:p>
        </p:txBody>
      </p:sp>
      <p:pic>
        <p:nvPicPr>
          <p:cNvPr id="7" name="Picture 6" descr="confusion_matrix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5466" y="2231628"/>
            <a:ext cx="4029934" cy="2637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008023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HoG</a:t>
            </a:r>
            <a:r>
              <a:rPr lang="en-US" dirty="0" smtClean="0"/>
              <a:t> results on detecting humans</a:t>
            </a:r>
            <a:endParaRPr lang="en-US" dirty="0"/>
          </a:p>
        </p:txBody>
      </p:sp>
      <p:pic>
        <p:nvPicPr>
          <p:cNvPr id="6" name="Content Placeholder 5" descr="HoG_result_MIT.tiff"/>
          <p:cNvPicPr>
            <a:picLocks noGrp="1" noChangeAspect="1"/>
          </p:cNvPicPr>
          <p:nvPr>
            <p:ph sz="half" idx="1"/>
          </p:nvPr>
        </p:nvPicPr>
        <p:blipFill>
          <a:blip r:embed="rId3"/>
          <a:srcRect t="-17509" b="-17509"/>
          <a:stretch>
            <a:fillRect/>
          </a:stretch>
        </p:blipFill>
        <p:spPr/>
      </p:pic>
      <p:pic>
        <p:nvPicPr>
          <p:cNvPr id="7" name="Content Placeholder 6" descr="HoG_result_INRIA.tiff"/>
          <p:cNvPicPr>
            <a:picLocks noGrp="1" noChangeAspect="1"/>
          </p:cNvPicPr>
          <p:nvPr>
            <p:ph sz="half" idx="2"/>
          </p:nvPr>
        </p:nvPicPr>
        <p:blipFill>
          <a:blip r:embed="rId4"/>
          <a:srcRect t="-17951" b="-1795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90308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This approach:</a:t>
            </a:r>
          </a:p>
          <a:p>
            <a:r>
              <a:rPr lang="en-US" dirty="0" smtClean="0"/>
              <a:t>Not robust to occlusions – e.g. body parts being partially hidden, or intra-class variation.</a:t>
            </a:r>
          </a:p>
          <a:p>
            <a:endParaRPr lang="en-US" dirty="0" smtClean="0"/>
          </a:p>
          <a:p>
            <a:r>
              <a:rPr lang="en-US" dirty="0" smtClean="0"/>
              <a:t>Not robust to rotations, e.g. a rotation of the object in the image plane.</a:t>
            </a:r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for today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Dense feature template approaches:</a:t>
            </a:r>
          </a:p>
          <a:p>
            <a:pPr lvl="1"/>
            <a:r>
              <a:rPr lang="en-US" dirty="0" smtClean="0"/>
              <a:t>Histogram of Oriented Gradients (</a:t>
            </a:r>
            <a:r>
              <a:rPr lang="en-US" dirty="0" err="1" smtClean="0"/>
              <a:t>HoG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Deformable parts models (DPM)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Exercise class: </a:t>
            </a:r>
            <a:r>
              <a:rPr lang="en-US" smtClean="0"/>
              <a:t>Work on </a:t>
            </a:r>
            <a:r>
              <a:rPr lang="en-US" dirty="0" smtClean="0"/>
              <a:t>Assignment 2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Part based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Objects consist of parts which can help resolve partial occlusion.</a:t>
            </a:r>
          </a:p>
          <a:p>
            <a:endParaRPr lang="en-US" dirty="0" smtClean="0"/>
          </a:p>
          <a:p>
            <a:r>
              <a:rPr lang="en-US" dirty="0" smtClean="0"/>
              <a:t>Being able to detect parts can provide cues about the presence of an object (feedback loop).</a:t>
            </a:r>
          </a:p>
          <a:p>
            <a:endParaRPr lang="en-US" dirty="0" smtClean="0"/>
          </a:p>
          <a:p>
            <a:r>
              <a:rPr lang="en-US" dirty="0" smtClean="0"/>
              <a:t>Parts allow us to generalize models to handle large intra-class variation.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Deformable Parts Model (DPM) </a:t>
            </a:r>
            <a:br>
              <a:rPr lang="en-US" dirty="0" smtClean="0"/>
            </a:br>
            <a:r>
              <a:rPr lang="en-US" sz="2000" dirty="0" smtClean="0"/>
              <a:t>by </a:t>
            </a:r>
            <a:r>
              <a:rPr lang="en-US" sz="2000" dirty="0" err="1" smtClean="0"/>
              <a:t>Felzenszwalb</a:t>
            </a:r>
            <a:r>
              <a:rPr lang="en-US" sz="2000" dirty="0" smtClean="0"/>
              <a:t> et al CVPR 2008 &amp; IJCV 2010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Deformable parts model consists of:</a:t>
            </a:r>
          </a:p>
          <a:p>
            <a:r>
              <a:rPr lang="en-US" dirty="0" smtClean="0"/>
              <a:t>A root filter (</a:t>
            </a:r>
            <a:r>
              <a:rPr lang="en-US" dirty="0" err="1" smtClean="0"/>
              <a:t>HoG</a:t>
            </a:r>
            <a:r>
              <a:rPr lang="en-US" dirty="0" smtClean="0"/>
              <a:t>)</a:t>
            </a:r>
          </a:p>
          <a:p>
            <a:r>
              <a:rPr lang="en-US" dirty="0" smtClean="0"/>
              <a:t>Parts models (</a:t>
            </a:r>
            <a:r>
              <a:rPr lang="en-US" dirty="0" err="1" smtClean="0"/>
              <a:t>HoG</a:t>
            </a:r>
            <a:r>
              <a:rPr lang="en-US" dirty="0" smtClean="0"/>
              <a:t> at higher resolution)</a:t>
            </a:r>
          </a:p>
          <a:p>
            <a:r>
              <a:rPr lang="en-US" dirty="0" smtClean="0"/>
              <a:t>Spatial parts placement model within root filter (a quadratic cost function per part)</a:t>
            </a:r>
            <a:endParaRPr lang="en-US" dirty="0"/>
          </a:p>
        </p:txBody>
      </p:sp>
      <p:pic>
        <p:nvPicPr>
          <p:cNvPr id="5" name="Picture 4" descr="DPM_model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3879273"/>
            <a:ext cx="6705600" cy="29787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Multi-scale detection in DPM</a:t>
            </a:r>
            <a:endParaRPr lang="en-US" dirty="0"/>
          </a:p>
        </p:txBody>
      </p:sp>
      <p:pic>
        <p:nvPicPr>
          <p:cNvPr id="4" name="Content Placeholder 3" descr="fig2.tif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517" r="-245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379228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Deformable Parts Model (DPM) </a:t>
            </a:r>
            <a:br>
              <a:rPr lang="en-US" dirty="0" smtClean="0"/>
            </a:br>
            <a:r>
              <a:rPr lang="en-US" sz="2000" dirty="0" smtClean="0"/>
              <a:t>by </a:t>
            </a:r>
            <a:r>
              <a:rPr lang="en-US" sz="2000" dirty="0" err="1" smtClean="0"/>
              <a:t>Felzenszwalb</a:t>
            </a:r>
            <a:r>
              <a:rPr lang="en-US" sz="2000" dirty="0" smtClean="0"/>
              <a:t> et al CVPR 2008 &amp; IJCV 2010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Detection by filtering </a:t>
            </a:r>
            <a:r>
              <a:rPr lang="en-US" dirty="0" err="1" smtClean="0"/>
              <a:t>HoG</a:t>
            </a:r>
            <a:r>
              <a:rPr lang="en-US" dirty="0" smtClean="0"/>
              <a:t> pyramids</a:t>
            </a:r>
            <a:br>
              <a:rPr lang="en-US" dirty="0" smtClean="0"/>
            </a:b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Apply filter across the </a:t>
            </a:r>
            <a:r>
              <a:rPr lang="en-US" dirty="0" err="1" smtClean="0"/>
              <a:t>HoG</a:t>
            </a:r>
            <a:r>
              <a:rPr lang="en-US" dirty="0" smtClean="0"/>
              <a:t> pyramid and compute</a:t>
            </a:r>
            <a:br>
              <a:rPr lang="en-US" dirty="0" smtClean="0"/>
            </a:br>
            <a:r>
              <a:rPr lang="en-US" dirty="0" smtClean="0"/>
              <a:t>Score(</a:t>
            </a:r>
            <a:r>
              <a:rPr lang="en-US" dirty="0" err="1" smtClean="0"/>
              <a:t>x,y,l</a:t>
            </a:r>
            <a:r>
              <a:rPr lang="en-US" dirty="0" smtClean="0"/>
              <a:t>) = Root + Parts – Deformation cost</a:t>
            </a:r>
          </a:p>
          <a:p>
            <a:endParaRPr lang="en-US" dirty="0"/>
          </a:p>
        </p:txBody>
      </p:sp>
      <p:pic>
        <p:nvPicPr>
          <p:cNvPr id="5" name="Picture 4" descr="DPM_model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3879273"/>
            <a:ext cx="6705600" cy="2978727"/>
          </a:xfrm>
          <a:prstGeom prst="rect">
            <a:avLst/>
          </a:prstGeom>
        </p:spPr>
      </p:pic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1011238" y="2057400"/>
          <a:ext cx="5770562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201" name="Equation" r:id="rId5" imgW="3098800" imgH="368300" progId="Equation.3">
                  <p:embed/>
                </p:oleObj>
              </mc:Choice>
              <mc:Fallback>
                <p:oleObj name="Equation" r:id="rId5" imgW="3098800" imgH="3683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11238" y="2057400"/>
                        <a:ext cx="5770562" cy="6858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Deformable Parts Model (DPM) </a:t>
            </a:r>
            <a:br>
              <a:rPr lang="en-US" dirty="0" smtClean="0"/>
            </a:br>
            <a:r>
              <a:rPr lang="en-US" sz="2000" dirty="0" smtClean="0"/>
              <a:t>by </a:t>
            </a:r>
            <a:r>
              <a:rPr lang="en-US" sz="2000" dirty="0" err="1" smtClean="0"/>
              <a:t>Felzenszwalb</a:t>
            </a:r>
            <a:r>
              <a:rPr lang="en-US" sz="2000" dirty="0" smtClean="0"/>
              <a:t> et al CVPR 2008 &amp; IJCV 2010</a:t>
            </a:r>
            <a:r>
              <a:rPr lang="en-US" dirty="0" smtClean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Filters and parts displacement parameters are learnt with a SVM classifier using latent variable SVM classifier</a:t>
            </a:r>
            <a:br>
              <a:rPr lang="en-US" dirty="0" smtClean="0"/>
            </a:br>
            <a:endParaRPr lang="en-US" dirty="0" smtClean="0"/>
          </a:p>
          <a:p>
            <a:endParaRPr lang="en-US" dirty="0"/>
          </a:p>
        </p:txBody>
      </p:sp>
      <p:pic>
        <p:nvPicPr>
          <p:cNvPr id="5" name="Picture 4" descr="DPM_model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0" y="4150066"/>
            <a:ext cx="6096000" cy="2707934"/>
          </a:xfrm>
          <a:prstGeom prst="rect">
            <a:avLst/>
          </a:prstGeom>
        </p:spPr>
      </p:pic>
      <p:graphicFrame>
        <p:nvGraphicFramePr>
          <p:cNvPr id="58371" name="Object 3"/>
          <p:cNvGraphicFramePr>
            <a:graphicFrameLocks noChangeAspect="1"/>
          </p:cNvGraphicFramePr>
          <p:nvPr/>
        </p:nvGraphicFramePr>
        <p:xfrm>
          <a:off x="990600" y="2590800"/>
          <a:ext cx="6243638" cy="449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626" name="Equation" r:id="rId5" imgW="3352800" imgH="241300" progId="Equation.3">
                  <p:embed/>
                </p:oleObj>
              </mc:Choice>
              <mc:Fallback>
                <p:oleObj name="Equation" r:id="rId5" imgW="3352800" imgH="2413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2590800"/>
                        <a:ext cx="6243638" cy="4492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2" name="Object 4"/>
          <p:cNvGraphicFramePr>
            <a:graphicFrameLocks noChangeAspect="1"/>
          </p:cNvGraphicFramePr>
          <p:nvPr/>
        </p:nvGraphicFramePr>
        <p:xfrm>
          <a:off x="990600" y="3200400"/>
          <a:ext cx="2979737" cy="449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627" name="Equation" r:id="rId7" imgW="1600200" imgH="241300" progId="Equation.3">
                  <p:embed/>
                </p:oleObj>
              </mc:Choice>
              <mc:Fallback>
                <p:oleObj name="Equation" r:id="rId7" imgW="1600200" imgH="2413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3200400"/>
                        <a:ext cx="2979737" cy="44926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8373" name="Object 5"/>
          <p:cNvGraphicFramePr>
            <a:graphicFrameLocks noChangeAspect="1"/>
          </p:cNvGraphicFramePr>
          <p:nvPr/>
        </p:nvGraphicFramePr>
        <p:xfrm>
          <a:off x="990600" y="3733800"/>
          <a:ext cx="7165975" cy="4492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628" name="Equation" r:id="rId9" imgW="3848100" imgH="241300" progId="Equation.3">
                  <p:embed/>
                </p:oleObj>
              </mc:Choice>
              <mc:Fallback>
                <p:oleObj name="Equation" r:id="rId9" imgW="3848100" imgH="241300" progId="Equation.3">
                  <p:embed/>
                  <p:pic>
                    <p:nvPicPr>
                      <p:cNvPr id="0" name="Picture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990600" y="3733800"/>
                        <a:ext cx="7165975" cy="4492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Root classifier similar to original </a:t>
            </a:r>
            <a:r>
              <a:rPr lang="en-US" dirty="0" err="1" smtClean="0"/>
              <a:t>HoG</a:t>
            </a:r>
            <a:endParaRPr lang="en-US" dirty="0"/>
          </a:p>
        </p:txBody>
      </p:sp>
      <p:pic>
        <p:nvPicPr>
          <p:cNvPr id="4" name="Content Placeholder 3" descr="HoG1.tiff"/>
          <p:cNvPicPr>
            <a:picLocks noGrp="1" noChangeAspect="1"/>
          </p:cNvPicPr>
          <p:nvPr>
            <p:ph idx="1"/>
          </p:nvPr>
        </p:nvPicPr>
        <p:blipFill>
          <a:blip r:embed="rId3"/>
          <a:srcRect t="-49023" b="-49023"/>
          <a:stretch>
            <a:fillRect/>
          </a:stretch>
        </p:blipFill>
        <p:spPr/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of some DPM parts features</a:t>
            </a:r>
            <a:endParaRPr lang="en-US" dirty="0"/>
          </a:p>
        </p:txBody>
      </p:sp>
      <p:pic>
        <p:nvPicPr>
          <p:cNvPr id="4" name="Content Placeholder 3" descr="fig15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0074" b="-60074"/>
          <a:stretch>
            <a:fillRect/>
          </a:stretch>
        </p:blipFill>
        <p:spPr/>
      </p:pic>
      <p:sp>
        <p:nvSpPr>
          <p:cNvPr id="5" name="TextBox 4"/>
          <p:cNvSpPr txBox="1"/>
          <p:nvPr/>
        </p:nvSpPr>
        <p:spPr>
          <a:xfrm>
            <a:off x="5292080" y="6165304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 smtClean="0"/>
              <a:t>Vondrick</a:t>
            </a:r>
            <a:r>
              <a:rPr lang="en-US" sz="1600" dirty="0" smtClean="0"/>
              <a:t> et al 2013</a:t>
            </a:r>
            <a:endParaRPr lang="en-US" sz="1600" dirty="0"/>
          </a:p>
        </p:txBody>
      </p:sp>
      <p:sp>
        <p:nvSpPr>
          <p:cNvPr id="6" name="TextBox 5"/>
          <p:cNvSpPr txBox="1"/>
          <p:nvPr/>
        </p:nvSpPr>
        <p:spPr>
          <a:xfrm>
            <a:off x="1043608" y="249289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car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2339752" y="249289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person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131840" y="249289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bottle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067944" y="2492896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bicycle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5580112" y="2492896"/>
            <a:ext cx="1224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motorbike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7020272" y="2492896"/>
            <a:ext cx="15841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</a:t>
            </a:r>
            <a:r>
              <a:rPr lang="en-US" dirty="0" smtClean="0"/>
              <a:t>otted plant</a:t>
            </a:r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27584" y="4869160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train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2627784" y="4869160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bus</a:t>
            </a:r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4499992" y="4869160"/>
            <a:ext cx="10081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horse</a:t>
            </a:r>
            <a:endParaRPr 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5940152" y="4869160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television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7308304" y="4869160"/>
            <a:ext cx="11521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chair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278248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DPM results</a:t>
            </a:r>
            <a:endParaRPr lang="en-US" dirty="0"/>
          </a:p>
        </p:txBody>
      </p:sp>
      <p:pic>
        <p:nvPicPr>
          <p:cNvPr id="4" name="Content Placeholder 3" descr="DPM_results1.tiff"/>
          <p:cNvPicPr>
            <a:picLocks noGrp="1" noChangeAspect="1"/>
          </p:cNvPicPr>
          <p:nvPr>
            <p:ph idx="1"/>
          </p:nvPr>
        </p:nvPicPr>
        <p:blipFill>
          <a:blip r:embed="rId3"/>
          <a:srcRect l="-7071" r="-7071"/>
          <a:stretch>
            <a:fillRect/>
          </a:stretch>
        </p:blipFill>
        <p:spPr/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DPM results</a:t>
            </a:r>
            <a:endParaRPr lang="en-US" dirty="0"/>
          </a:p>
        </p:txBody>
      </p:sp>
      <p:pic>
        <p:nvPicPr>
          <p:cNvPr id="4" name="Content Placeholder 3" descr="DPM_results2.tiff"/>
          <p:cNvPicPr>
            <a:picLocks noGrp="1" noChangeAspect="1"/>
          </p:cNvPicPr>
          <p:nvPr>
            <p:ph idx="1"/>
          </p:nvPr>
        </p:nvPicPr>
        <p:blipFill>
          <a:blip r:embed="rId3"/>
          <a:srcRect l="-5781" r="-5781"/>
          <a:stretch>
            <a:fillRect/>
          </a:stretch>
        </p:blipFill>
        <p:spPr/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Hard negative examples for person detector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err="1" smtClean="0"/>
              <a:t>Felzenszwalb</a:t>
            </a:r>
            <a:r>
              <a:rPr lang="en-US" dirty="0" smtClean="0"/>
              <a:t> et al propose a learning strategy to improve performance of this type of examples.</a:t>
            </a:r>
            <a:endParaRPr lang="en-US" dirty="0"/>
          </a:p>
        </p:txBody>
      </p:sp>
      <p:pic>
        <p:nvPicPr>
          <p:cNvPr id="4" name="Picture 3" descr="DPM_hard_negatives.tiff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8571" y="1600200"/>
            <a:ext cx="6932429" cy="365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474" name="Rectangle 1026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dirty="0" smtClean="0"/>
              <a:t>Object detection and recognition</a:t>
            </a:r>
            <a:endParaRPr lang="en-US" dirty="0"/>
          </a:p>
        </p:txBody>
      </p:sp>
      <p:sp>
        <p:nvSpPr>
          <p:cNvPr id="105475" name="Rectangle 1027"/>
          <p:cNvSpPr>
            <a:spLocks noGrp="1" noChangeArrowheads="1"/>
          </p:cNvSpPr>
          <p:nvPr>
            <p:ph type="body" idx="1"/>
          </p:nvPr>
        </p:nvSpPr>
        <p:spPr>
          <a:xfrm>
            <a:off x="1447800" y="1752600"/>
            <a:ext cx="3962400" cy="4572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dirty="0"/>
              <a:t>What is in this image?</a:t>
            </a:r>
          </a:p>
        </p:txBody>
      </p:sp>
      <p:pic>
        <p:nvPicPr>
          <p:cNvPr id="105476" name="Picture 1028" descr="samplepippin_city5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81000" y="2438400"/>
            <a:ext cx="5195888" cy="38957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5477" name="Text Box 1029"/>
          <p:cNvSpPr txBox="1">
            <a:spLocks noChangeArrowheads="1"/>
          </p:cNvSpPr>
          <p:nvPr/>
        </p:nvSpPr>
        <p:spPr bwMode="auto">
          <a:xfrm>
            <a:off x="7696200" y="3733800"/>
            <a:ext cx="1447800" cy="120032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dirty="0" smtClean="0"/>
              <a:t>Cars</a:t>
            </a:r>
          </a:p>
          <a:p>
            <a:pPr>
              <a:spcBef>
                <a:spcPct val="50000"/>
              </a:spcBef>
            </a:pPr>
            <a:r>
              <a:rPr lang="en-US" dirty="0" smtClean="0"/>
              <a:t>Window</a:t>
            </a:r>
          </a:p>
          <a:p>
            <a:pPr>
              <a:spcBef>
                <a:spcPct val="50000"/>
              </a:spcBef>
            </a:pPr>
            <a:r>
              <a:rPr lang="en-US" dirty="0" smtClean="0"/>
              <a:t>Lamp post</a:t>
            </a:r>
            <a:endParaRPr lang="en-US" dirty="0"/>
          </a:p>
        </p:txBody>
      </p:sp>
      <p:sp>
        <p:nvSpPr>
          <p:cNvPr id="105478" name="AutoShape 1030"/>
          <p:cNvSpPr>
            <a:spLocks noChangeArrowheads="1"/>
          </p:cNvSpPr>
          <p:nvPr/>
        </p:nvSpPr>
        <p:spPr bwMode="auto">
          <a:xfrm>
            <a:off x="5867400" y="4191000"/>
            <a:ext cx="1752600" cy="381000"/>
          </a:xfrm>
          <a:prstGeom prst="rightArrow">
            <a:avLst>
              <a:gd name="adj1" fmla="val 50000"/>
              <a:gd name="adj2" fmla="val 115000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5791200" y="17526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Where?</a:t>
            </a:r>
            <a:endParaRPr lang="en-US" sz="2400" dirty="0"/>
          </a:p>
        </p:txBody>
      </p:sp>
      <p:cxnSp>
        <p:nvCxnSpPr>
          <p:cNvPr id="11" name="Straight Arrow Connector 10"/>
          <p:cNvCxnSpPr/>
          <p:nvPr/>
        </p:nvCxnSpPr>
        <p:spPr>
          <a:xfrm rot="10800000" flipV="1">
            <a:off x="3962401" y="3886198"/>
            <a:ext cx="3733803" cy="15240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rot="10800000">
            <a:off x="4267200" y="3429000"/>
            <a:ext cx="3505200" cy="914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rot="10800000">
            <a:off x="1828800" y="4191000"/>
            <a:ext cx="5867400" cy="5334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1143000" y="2438400"/>
            <a:ext cx="3429000" cy="3886200"/>
            <a:chOff x="1143000" y="2438400"/>
            <a:chExt cx="3429000" cy="3886200"/>
          </a:xfrm>
        </p:grpSpPr>
        <p:sp>
          <p:nvSpPr>
            <p:cNvPr id="12" name="Rectangle 11"/>
            <p:cNvSpPr/>
            <p:nvPr/>
          </p:nvSpPr>
          <p:spPr>
            <a:xfrm>
              <a:off x="1676400" y="2438400"/>
              <a:ext cx="152400" cy="251460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1143000" y="4724400"/>
              <a:ext cx="3429000" cy="160020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038600" y="2819400"/>
              <a:ext cx="533400" cy="1066800"/>
            </a:xfrm>
            <a:prstGeom prst="rect">
              <a:avLst/>
            </a:prstGeom>
            <a:noFill/>
            <a:ln w="254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5791200" y="2286000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Object orientation?</a:t>
            </a:r>
            <a:endParaRPr lang="en-US" sz="2400" dirty="0"/>
          </a:p>
        </p:txBody>
      </p:sp>
      <p:sp>
        <p:nvSpPr>
          <p:cNvPr id="17" name="TextBox 16"/>
          <p:cNvSpPr txBox="1"/>
          <p:nvPr/>
        </p:nvSpPr>
        <p:spPr>
          <a:xfrm>
            <a:off x="5796136" y="2852936"/>
            <a:ext cx="2819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Object extend?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1" grpId="0"/>
      <p:bldP spid="17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Visualization of the cause of failure</a:t>
            </a:r>
            <a:endParaRPr lang="en-US" dirty="0"/>
          </a:p>
        </p:txBody>
      </p:sp>
      <p:pic>
        <p:nvPicPr>
          <p:cNvPr id="4" name="Picture 3" descr="fig1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720" y="1268760"/>
            <a:ext cx="5140300" cy="3449669"/>
          </a:xfrm>
          <a:prstGeom prst="rect">
            <a:avLst/>
          </a:prstGeom>
        </p:spPr>
      </p:pic>
      <p:pic>
        <p:nvPicPr>
          <p:cNvPr id="6" name="Picture 5" descr="fig2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536" y="4725144"/>
            <a:ext cx="8343900" cy="1625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5292080" y="6453336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 smtClean="0"/>
              <a:t>Vondrick</a:t>
            </a:r>
            <a:r>
              <a:rPr lang="en-US" sz="1600" dirty="0" smtClean="0"/>
              <a:t> et al 2013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09667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fig3.tiff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64286" b="-64286"/>
          <a:stretch>
            <a:fillRect/>
          </a:stretch>
        </p:blipFill>
        <p:spPr>
          <a:xfrm>
            <a:off x="467544" y="659323"/>
            <a:ext cx="8229600" cy="4525963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67544" y="4122718"/>
            <a:ext cx="8229600" cy="18985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6" name="TextBox 5"/>
          <p:cNvSpPr txBox="1"/>
          <p:nvPr/>
        </p:nvSpPr>
        <p:spPr>
          <a:xfrm>
            <a:off x="5292080" y="6021288"/>
            <a:ext cx="33123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err="1" smtClean="0"/>
              <a:t>Vondrick</a:t>
            </a:r>
            <a:r>
              <a:rPr lang="en-US" sz="1600" dirty="0" smtClean="0"/>
              <a:t> et al 2013</a:t>
            </a:r>
            <a:endParaRPr lang="en-US" sz="16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74638"/>
            <a:ext cx="8229600" cy="1143000"/>
          </a:xfrm>
        </p:spPr>
        <p:txBody>
          <a:bodyPr/>
          <a:lstStyle/>
          <a:p>
            <a:r>
              <a:rPr lang="en-US" dirty="0" smtClean="0"/>
              <a:t>Do you see the same objects as DPM?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4731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Other approaches in object recognition / detection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Bag of visual words together with interest points</a:t>
            </a:r>
          </a:p>
          <a:p>
            <a:endParaRPr lang="en-US" dirty="0" smtClean="0"/>
          </a:p>
          <a:p>
            <a:r>
              <a:rPr lang="en-US" dirty="0" smtClean="0"/>
              <a:t>Shape features (instead of only texture / local structure)</a:t>
            </a:r>
          </a:p>
          <a:p>
            <a:endParaRPr lang="en-US" dirty="0" smtClean="0"/>
          </a:p>
          <a:p>
            <a:r>
              <a:rPr lang="en-US" dirty="0" smtClean="0"/>
              <a:t>Object taxonomies (e.g. using language resources such as </a:t>
            </a:r>
            <a:r>
              <a:rPr lang="en-US" dirty="0" err="1" smtClean="0"/>
              <a:t>WordNet</a:t>
            </a:r>
            <a:r>
              <a:rPr lang="en-US" dirty="0" smtClean="0"/>
              <a:t> – a database of </a:t>
            </a:r>
            <a:r>
              <a:rPr lang="en-US" dirty="0" err="1" smtClean="0"/>
              <a:t>cognitve</a:t>
            </a:r>
            <a:r>
              <a:rPr lang="en-US" dirty="0" smtClean="0"/>
              <a:t> synonyms)</a:t>
            </a:r>
          </a:p>
          <a:p>
            <a:endParaRPr lang="en-US" dirty="0" smtClean="0"/>
          </a:p>
          <a:p>
            <a:r>
              <a:rPr lang="en-US" dirty="0" smtClean="0"/>
              <a:t>Domain specific knowledge (e.g. taxonomy of flower </a:t>
            </a:r>
            <a:r>
              <a:rPr lang="en-US" smtClean="0"/>
              <a:t>or bird species)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object detection and recognition we can use:</a:t>
            </a:r>
          </a:p>
          <a:p>
            <a:pPr lvl="1"/>
            <a:r>
              <a:rPr lang="en-US" dirty="0" smtClean="0"/>
              <a:t>Interest point based approaches (can be extended to bag of visual words)</a:t>
            </a:r>
          </a:p>
          <a:p>
            <a:pPr lvl="1"/>
            <a:r>
              <a:rPr lang="en-US" dirty="0" smtClean="0"/>
              <a:t>Dense feature template approaches</a:t>
            </a:r>
          </a:p>
          <a:p>
            <a:pPr lvl="1"/>
            <a:r>
              <a:rPr lang="en-US" dirty="0" smtClean="0"/>
              <a:t>Parts models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Dense feature template approaches:</a:t>
            </a:r>
          </a:p>
          <a:p>
            <a:pPr lvl="1"/>
            <a:r>
              <a:rPr lang="en-US" dirty="0" smtClean="0"/>
              <a:t>Histogram of Oriented Gradients (</a:t>
            </a:r>
            <a:r>
              <a:rPr lang="en-US" dirty="0" err="1" smtClean="0"/>
              <a:t>HoG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Deformable parts models (DPM)</a:t>
            </a:r>
          </a:p>
          <a:p>
            <a:pPr lvl="1"/>
            <a:endParaRPr lang="en-US" dirty="0"/>
          </a:p>
          <a:p>
            <a:r>
              <a:rPr lang="en-US" dirty="0" err="1" smtClean="0"/>
              <a:t>HoG</a:t>
            </a:r>
            <a:r>
              <a:rPr lang="en-US" dirty="0" smtClean="0"/>
              <a:t> captures first order structure locally and encodes higher order structure through cell grid. Maybe we can do better?</a:t>
            </a:r>
          </a:p>
          <a:p>
            <a:pPr lvl="1"/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Reading material:</a:t>
            </a:r>
          </a:p>
          <a:p>
            <a:r>
              <a:rPr lang="en-US" dirty="0" err="1" smtClean="0"/>
              <a:t>Everingham</a:t>
            </a:r>
            <a:r>
              <a:rPr lang="en-US" dirty="0" smtClean="0"/>
              <a:t> et al IJCV 2010 (State of the art)</a:t>
            </a:r>
          </a:p>
          <a:p>
            <a:r>
              <a:rPr lang="en-US" dirty="0" err="1" smtClean="0"/>
              <a:t>Dalal</a:t>
            </a:r>
            <a:r>
              <a:rPr lang="en-US" dirty="0" smtClean="0"/>
              <a:t> &amp; </a:t>
            </a:r>
            <a:r>
              <a:rPr lang="en-US" dirty="0" err="1" smtClean="0"/>
              <a:t>Triggs</a:t>
            </a:r>
            <a:r>
              <a:rPr lang="en-US" dirty="0" smtClean="0"/>
              <a:t> (CVPR’05) (</a:t>
            </a:r>
            <a:r>
              <a:rPr lang="en-US" dirty="0" err="1" smtClean="0"/>
              <a:t>HoG</a:t>
            </a:r>
            <a:r>
              <a:rPr lang="en-US" dirty="0" smtClean="0"/>
              <a:t> details)</a:t>
            </a:r>
          </a:p>
          <a:p>
            <a:r>
              <a:rPr lang="en-US" dirty="0" err="1" smtClean="0"/>
              <a:t>Felzenszwalb</a:t>
            </a:r>
            <a:r>
              <a:rPr lang="en-US" dirty="0" smtClean="0"/>
              <a:t> et al CVPR 2008 (DPM details)</a:t>
            </a:r>
          </a:p>
          <a:p>
            <a:pPr>
              <a:buNone/>
            </a:pPr>
            <a:r>
              <a:rPr lang="en-US" dirty="0" smtClean="0"/>
              <a:t>Or </a:t>
            </a:r>
          </a:p>
          <a:p>
            <a:r>
              <a:rPr lang="en-US" dirty="0" err="1" smtClean="0"/>
              <a:t>Felzenszwalb</a:t>
            </a:r>
            <a:r>
              <a:rPr lang="en-US" dirty="0" smtClean="0"/>
              <a:t> et al IEEE T-PAMI 2010 (DPM details)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Additional material:</a:t>
            </a:r>
          </a:p>
          <a:p>
            <a:r>
              <a:rPr lang="en-US" dirty="0" err="1" smtClean="0"/>
              <a:t>Vondrick</a:t>
            </a:r>
            <a:r>
              <a:rPr lang="en-US" dirty="0" smtClean="0"/>
              <a:t> et al (ICCV 2013) (Visualizing </a:t>
            </a:r>
            <a:r>
              <a:rPr lang="en-US" dirty="0" err="1" smtClean="0"/>
              <a:t>HoG</a:t>
            </a:r>
            <a:r>
              <a:rPr lang="en-US" smtClean="0"/>
              <a:t> and DPM)</a:t>
            </a:r>
            <a:endParaRPr lang="en-US" dirty="0" smtClean="0"/>
          </a:p>
          <a:p>
            <a:pPr>
              <a:buNone/>
            </a:pPr>
            <a:endParaRPr lang="en-US" dirty="0" smtClean="0"/>
          </a:p>
          <a:p>
            <a:pPr>
              <a:buNone/>
            </a:pPr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endParaRPr lang="en-US" dirty="0" smtClean="0"/>
          </a:p>
          <a:p>
            <a:pPr algn="ctr">
              <a:buNone/>
            </a:pPr>
            <a:r>
              <a:rPr lang="en-US" dirty="0" smtClean="0"/>
              <a:t>Dense feature template approaches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Dense feature template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Training:</a:t>
            </a:r>
          </a:p>
          <a:p>
            <a:r>
              <a:rPr lang="en-US" dirty="0" smtClean="0"/>
              <a:t>Extract features on object examples</a:t>
            </a:r>
          </a:p>
          <a:p>
            <a:r>
              <a:rPr lang="en-US" dirty="0" smtClean="0"/>
              <a:t>Train one or more classifiers to discriminate between object categories and background category</a:t>
            </a:r>
          </a:p>
          <a:p>
            <a:endParaRPr lang="en-US" dirty="0" smtClean="0"/>
          </a:p>
          <a:p>
            <a:pPr>
              <a:buNone/>
            </a:pPr>
            <a:r>
              <a:rPr lang="en-US" dirty="0" smtClean="0"/>
              <a:t>Query image:</a:t>
            </a:r>
          </a:p>
          <a:p>
            <a:r>
              <a:rPr lang="en-US" dirty="0" smtClean="0"/>
              <a:t>Apply the classifier to a detection window</a:t>
            </a:r>
          </a:p>
          <a:p>
            <a:r>
              <a:rPr lang="en-US" dirty="0" smtClean="0"/>
              <a:t>Slide the detection window across the image at all positions and scales</a:t>
            </a:r>
          </a:p>
          <a:p>
            <a:r>
              <a:rPr lang="en-US" dirty="0" smtClean="0"/>
              <a:t>Reduce nearby matches to avoid double detections (non-maxima suppression) </a:t>
            </a:r>
          </a:p>
          <a:p>
            <a:endParaRPr lang="en-US" dirty="0" smtClean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Example: Detecting people / pedestrians</a:t>
            </a:r>
            <a:endParaRPr lang="en-US" dirty="0"/>
          </a:p>
        </p:txBody>
      </p:sp>
      <p:pic>
        <p:nvPicPr>
          <p:cNvPr id="4" name="Content Placeholder 3" descr="people.tiff"/>
          <p:cNvPicPr>
            <a:picLocks noGrp="1" noChangeAspect="1"/>
          </p:cNvPicPr>
          <p:nvPr>
            <p:ph idx="1"/>
          </p:nvPr>
        </p:nvPicPr>
        <p:blipFill>
          <a:blip r:embed="rId3"/>
          <a:srcRect t="-89189" b="-89189"/>
          <a:stretch>
            <a:fillRect/>
          </a:stretch>
        </p:blipFill>
        <p:spPr/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 using Histograms of Oriented Gradients (</a:t>
            </a:r>
            <a:r>
              <a:rPr lang="en-US" dirty="0" err="1" smtClean="0"/>
              <a:t>HoG</a:t>
            </a:r>
            <a:r>
              <a:rPr lang="en-US" dirty="0" smtClean="0"/>
              <a:t>) features </a:t>
            </a:r>
            <a:r>
              <a:rPr lang="en-US" sz="2000" dirty="0" smtClean="0"/>
              <a:t>(</a:t>
            </a:r>
            <a:r>
              <a:rPr lang="en-US" sz="2000" dirty="0" err="1" smtClean="0"/>
              <a:t>Dalal</a:t>
            </a:r>
            <a:r>
              <a:rPr lang="en-US" sz="2000" dirty="0" smtClean="0"/>
              <a:t> &amp; Triggs’05)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sliding detection window approach</a:t>
            </a:r>
          </a:p>
          <a:p>
            <a:r>
              <a:rPr lang="en-US" dirty="0" smtClean="0"/>
              <a:t>Normalization of image prior to detection:</a:t>
            </a:r>
          </a:p>
          <a:p>
            <a:pPr lvl="1"/>
            <a:r>
              <a:rPr lang="en-US" dirty="0"/>
              <a:t>Use all RGB channels</a:t>
            </a:r>
          </a:p>
          <a:p>
            <a:pPr lvl="1"/>
            <a:r>
              <a:rPr lang="en-US" dirty="0" smtClean="0"/>
              <a:t>Optional: Apply power law gamma correction to each channel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Compute gradient image pyramid:</a:t>
            </a:r>
          </a:p>
        </p:txBody>
      </p:sp>
      <p:pic>
        <p:nvPicPr>
          <p:cNvPr id="4" name="Picture 3" descr="HoG_flow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19800"/>
            <a:ext cx="9144000" cy="688698"/>
          </a:xfrm>
          <a:prstGeom prst="rect">
            <a:avLst/>
          </a:prstGeom>
        </p:spPr>
      </p:pic>
      <p:graphicFrame>
        <p:nvGraphicFramePr>
          <p:cNvPr id="86019" name="Object 3"/>
          <p:cNvGraphicFramePr>
            <a:graphicFrameLocks noChangeAspect="1"/>
          </p:cNvGraphicFramePr>
          <p:nvPr/>
        </p:nvGraphicFramePr>
        <p:xfrm>
          <a:off x="1295399" y="3200400"/>
          <a:ext cx="1073213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74" name="Equation" r:id="rId5" imgW="571500" imgH="203200" progId="Equation.3">
                  <p:embed/>
                </p:oleObj>
              </mc:Choice>
              <mc:Fallback>
                <p:oleObj name="Equation" r:id="rId5" imgW="571500" imgH="2032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399" y="3200400"/>
                        <a:ext cx="1073213" cy="381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020" name="Object 4"/>
          <p:cNvGraphicFramePr>
            <a:graphicFrameLocks noChangeAspect="1"/>
          </p:cNvGraphicFramePr>
          <p:nvPr/>
        </p:nvGraphicFramePr>
        <p:xfrm>
          <a:off x="6964362" y="1700213"/>
          <a:ext cx="2027238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875" name="Equation" r:id="rId7" imgW="1079500" imgH="177800" progId="Equation.3">
                  <p:embed/>
                </p:oleObj>
              </mc:Choice>
              <mc:Fallback>
                <p:oleObj name="Equation" r:id="rId7" imgW="1079500" imgH="1778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64362" y="1700213"/>
                        <a:ext cx="2027238" cy="333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Recall: The Gaussian pyramid</a:t>
            </a:r>
            <a:endParaRPr lang="en-US" dirty="0"/>
          </a:p>
        </p:txBody>
      </p:sp>
      <p:pic>
        <p:nvPicPr>
          <p:cNvPr id="4" name="Content Placeholder 3" descr="gaussian_pyramid.tiff"/>
          <p:cNvPicPr>
            <a:picLocks noGrp="1" noChangeAspect="1"/>
          </p:cNvPicPr>
          <p:nvPr>
            <p:ph idx="1"/>
          </p:nvPr>
        </p:nvPicPr>
        <p:blipFill>
          <a:blip r:embed="rId3"/>
          <a:srcRect l="-30080" r="-30080"/>
          <a:stretch>
            <a:fillRect/>
          </a:stretch>
        </p:blipFill>
        <p:spPr/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 detection using Histograms of Oriented Gradients (</a:t>
            </a:r>
            <a:r>
              <a:rPr lang="en-US" dirty="0" err="1" smtClean="0"/>
              <a:t>HoG</a:t>
            </a:r>
            <a:r>
              <a:rPr lang="en-US" dirty="0" smtClean="0"/>
              <a:t>) features </a:t>
            </a:r>
            <a:r>
              <a:rPr lang="en-US" sz="2000" dirty="0" smtClean="0"/>
              <a:t>(</a:t>
            </a:r>
            <a:r>
              <a:rPr lang="en-US" sz="2000" dirty="0" err="1" smtClean="0"/>
              <a:t>Dalal</a:t>
            </a:r>
            <a:r>
              <a:rPr lang="en-US" sz="2000" dirty="0" smtClean="0"/>
              <a:t> &amp; Triggs’05)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sliding detection window approach</a:t>
            </a:r>
          </a:p>
          <a:p>
            <a:r>
              <a:rPr lang="en-US" dirty="0" smtClean="0"/>
              <a:t>Normalization of image prior to detection:</a:t>
            </a:r>
          </a:p>
          <a:p>
            <a:pPr lvl="1"/>
            <a:r>
              <a:rPr lang="en-US" dirty="0" smtClean="0"/>
              <a:t>Use all RGB channels</a:t>
            </a:r>
          </a:p>
          <a:p>
            <a:pPr lvl="1"/>
            <a:r>
              <a:rPr lang="en-US" dirty="0" smtClean="0"/>
              <a:t>Optional: Apply power law gamma correction to each channel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Compute gradient image pyramid:</a:t>
            </a:r>
          </a:p>
          <a:p>
            <a:pPr lvl="1"/>
            <a:r>
              <a:rPr lang="en-US" dirty="0" smtClean="0"/>
              <a:t>For each color channel, compute intensity gradients</a:t>
            </a:r>
          </a:p>
          <a:p>
            <a:pPr lvl="1"/>
            <a:r>
              <a:rPr lang="en-US" dirty="0" smtClean="0"/>
              <a:t>For each pixel, pick the gradient from the color channel with largest gradient magnitude (simple color gradient)</a:t>
            </a:r>
          </a:p>
          <a:p>
            <a:pPr lvl="1"/>
            <a:r>
              <a:rPr lang="en-US" dirty="0" smtClean="0"/>
              <a:t>Detail: </a:t>
            </a:r>
            <a:r>
              <a:rPr lang="en-US" dirty="0" err="1" smtClean="0"/>
              <a:t>Dalal</a:t>
            </a:r>
            <a:r>
              <a:rPr lang="en-US" dirty="0" smtClean="0"/>
              <a:t> &amp; </a:t>
            </a:r>
            <a:r>
              <a:rPr lang="en-US" dirty="0" err="1" smtClean="0"/>
              <a:t>Triggs</a:t>
            </a:r>
            <a:r>
              <a:rPr lang="en-US" dirty="0" smtClean="0"/>
              <a:t> do not pre-smooth the image and use the derivative approximation filter  </a:t>
            </a:r>
            <a:endParaRPr lang="en-US" dirty="0"/>
          </a:p>
        </p:txBody>
      </p:sp>
      <p:pic>
        <p:nvPicPr>
          <p:cNvPr id="4" name="Picture 3" descr="HoG_flow.tif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6019800"/>
            <a:ext cx="9144000" cy="688698"/>
          </a:xfrm>
          <a:prstGeom prst="rect">
            <a:avLst/>
          </a:prstGeom>
        </p:spPr>
      </p:pic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724399" y="5410200"/>
          <a:ext cx="762001" cy="3408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033" name="Equation" r:id="rId5" imgW="482600" imgH="215900" progId="Equation.3">
                  <p:embed/>
                </p:oleObj>
              </mc:Choice>
              <mc:Fallback>
                <p:oleObj name="Equation" r:id="rId5" imgW="482600" imgH="215900" progId="Equation.3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724399" y="5410200"/>
                        <a:ext cx="762001" cy="34089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019" name="Object 3"/>
          <p:cNvGraphicFramePr>
            <a:graphicFrameLocks noChangeAspect="1"/>
          </p:cNvGraphicFramePr>
          <p:nvPr/>
        </p:nvGraphicFramePr>
        <p:xfrm>
          <a:off x="1295399" y="3200400"/>
          <a:ext cx="1073213" cy="381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034" name="Equation" r:id="rId7" imgW="571500" imgH="203200" progId="Equation.3">
                  <p:embed/>
                </p:oleObj>
              </mc:Choice>
              <mc:Fallback>
                <p:oleObj name="Equation" r:id="rId7" imgW="571500" imgH="203200" progId="Equation.3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8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399" y="3200400"/>
                        <a:ext cx="1073213" cy="3810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6020" name="Object 4"/>
          <p:cNvGraphicFramePr>
            <a:graphicFrameLocks noChangeAspect="1"/>
          </p:cNvGraphicFramePr>
          <p:nvPr/>
        </p:nvGraphicFramePr>
        <p:xfrm>
          <a:off x="6964362" y="1700213"/>
          <a:ext cx="2027238" cy="33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6035" name="Equation" r:id="rId9" imgW="1079500" imgH="177800" progId="Equation.3">
                  <p:embed/>
                </p:oleObj>
              </mc:Choice>
              <mc:Fallback>
                <p:oleObj name="Equation" r:id="rId9" imgW="1079500" imgH="177800" progId="Equation.3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0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964362" y="1700213"/>
                        <a:ext cx="2027238" cy="3333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DEFAULTFONTSIZE" val="10"/>
  <p:tag name="DEFAULTWIDTH" val="490"/>
  <p:tag name="DEFAULTHEIGHT" val="335"/>
</p:tagLst>
</file>

<file path=ppt/theme/theme1.xml><?xml version="1.0" encoding="utf-8"?>
<a:theme xmlns:a="http://schemas.openxmlformats.org/drawingml/2006/main" name="DIKUTalkNew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DIKUTalkNew.potx</Template>
  <TotalTime>623</TotalTime>
  <Words>2163</Words>
  <Application>Microsoft Macintosh PowerPoint</Application>
  <PresentationFormat>On-screen Show (4:3)</PresentationFormat>
  <Paragraphs>300</Paragraphs>
  <Slides>34</Slides>
  <Notes>29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6" baseType="lpstr">
      <vt:lpstr>DIKUTalkNew</vt:lpstr>
      <vt:lpstr>Equation</vt:lpstr>
      <vt:lpstr>Object Detection and Recognition II</vt:lpstr>
      <vt:lpstr>Plan for today</vt:lpstr>
      <vt:lpstr>Object detection and recognition</vt:lpstr>
      <vt:lpstr>PowerPoint Presentation</vt:lpstr>
      <vt:lpstr>Dense feature template approaches</vt:lpstr>
      <vt:lpstr>Example: Detecting people / pedestrians</vt:lpstr>
      <vt:lpstr>Object detection using Histograms of Oriented Gradients (HoG) features (Dalal &amp; Triggs’05)</vt:lpstr>
      <vt:lpstr>Recall: The Gaussian pyramid</vt:lpstr>
      <vt:lpstr>Object detection using Histograms of Oriented Gradients (HoG) features (Dalal &amp; Triggs’05)</vt:lpstr>
      <vt:lpstr>Histograms of Oriented Gradients (HoG) feature (Applied to detection window)</vt:lpstr>
      <vt:lpstr>Histograms of Oriented Gradients (HoG) feature (Applied to detection window)</vt:lpstr>
      <vt:lpstr>Histograms of Oriented Gradients (HoG) feature (Applied to a detection window)</vt:lpstr>
      <vt:lpstr>HoG features visualized (Linear SVM)</vt:lpstr>
      <vt:lpstr>More human-friendly visualization of HoG </vt:lpstr>
      <vt:lpstr>Dense feature template approaches</vt:lpstr>
      <vt:lpstr>HoG results on detecting humans</vt:lpstr>
      <vt:lpstr>Confusion matrix revisited</vt:lpstr>
      <vt:lpstr>HoG results on detecting humans</vt:lpstr>
      <vt:lpstr>Problems</vt:lpstr>
      <vt:lpstr>Part based models</vt:lpstr>
      <vt:lpstr>Deformable Parts Model (DPM)  by Felzenszwalb et al CVPR 2008 &amp; IJCV 2010 </vt:lpstr>
      <vt:lpstr>Multi-scale detection in DPM</vt:lpstr>
      <vt:lpstr>Deformable Parts Model (DPM)  by Felzenszwalb et al CVPR 2008 &amp; IJCV 2010 </vt:lpstr>
      <vt:lpstr>Deformable Parts Model (DPM)  by Felzenszwalb et al CVPR 2008 &amp; IJCV 2010 </vt:lpstr>
      <vt:lpstr>Root classifier similar to original HoG</vt:lpstr>
      <vt:lpstr>Visualization of some DPM parts features</vt:lpstr>
      <vt:lpstr>DPM results</vt:lpstr>
      <vt:lpstr>DPM results</vt:lpstr>
      <vt:lpstr>Hard negative examples for person detector</vt:lpstr>
      <vt:lpstr>Visualization of the cause of failure</vt:lpstr>
      <vt:lpstr>Do you see the same objects as DPM?</vt:lpstr>
      <vt:lpstr>Other approaches in object recognition / detection</vt:lpstr>
      <vt:lpstr>Summary</vt:lpstr>
      <vt:lpstr>Literature</vt:lpstr>
    </vt:vector>
  </TitlesOfParts>
  <Company>University of Copenhagen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and Recognition I</dc:title>
  <dc:creator>Kim Steenstrup Pedersen</dc:creator>
  <cp:lastModifiedBy>Kim Steenstrup Pedersen</cp:lastModifiedBy>
  <cp:revision>193</cp:revision>
  <dcterms:created xsi:type="dcterms:W3CDTF">2012-12-12T11:25:54Z</dcterms:created>
  <dcterms:modified xsi:type="dcterms:W3CDTF">2014-12-10T13:15:18Z</dcterms:modified>
</cp:coreProperties>
</file>

<file path=docProps/thumbnail.jpeg>
</file>